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8288000" cy="10287000"/>
  <p:notesSz cx="6858000" cy="9144000"/>
  <p:embeddedFontLst>
    <p:embeddedFont>
      <p:font typeface="Arsenica Antiqua Bold" panose="020B0604020202020204" charset="0"/>
      <p:regular r:id="rId48"/>
    </p:embeddedFont>
    <p:embeddedFont>
      <p:font typeface="Bright Retro" panose="020B0604020202020204" charset="0"/>
      <p:regular r:id="rId49"/>
    </p:embeddedFont>
    <p:embeddedFont>
      <p:font typeface="Calibri" panose="020F0502020204030204" pitchFamily="34" charset="0"/>
      <p:regular r:id="rId50"/>
      <p:bold r:id="rId51"/>
      <p:italic r:id="rId52"/>
      <p:boldItalic r:id="rId53"/>
    </p:embeddedFont>
    <p:embeddedFont>
      <p:font typeface="Code Pro" panose="020B0604020202020204" charset="0"/>
      <p:regular r:id="rId54"/>
    </p:embeddedFont>
    <p:embeddedFont>
      <p:font typeface="Fredoka One" panose="02000000000000000000" pitchFamily="2" charset="0"/>
      <p:regular r:id="rId55"/>
    </p:embeddedFont>
    <p:embeddedFont>
      <p:font typeface="Glacial Indifference" panose="020B0604020202020204" charset="0"/>
      <p:regular r:id="rId56"/>
    </p:embeddedFont>
    <p:embeddedFont>
      <p:font typeface="Glacial Indifference Bold" panose="020B0604020202020204" charset="0"/>
      <p:regular r:id="rId57"/>
    </p:embeddedFont>
    <p:embeddedFont>
      <p:font typeface="Open Sauce" panose="020B0604020202020204"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5.svg"/><Relationship Id="rId7" Type="http://schemas.openxmlformats.org/officeDocument/2006/relationships/image" Target="../media/image43.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1.png"/><Relationship Id="rId7"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svg"/><Relationship Id="rId7" Type="http://schemas.openxmlformats.org/officeDocument/2006/relationships/image" Target="../media/image68.svg"/><Relationship Id="rId12" Type="http://schemas.openxmlformats.org/officeDocument/2006/relationships/image" Target="../media/image73.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svg"/><Relationship Id="rId10" Type="http://schemas.openxmlformats.org/officeDocument/2006/relationships/image" Target="../media/image71.sv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64.sv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8.png"/><Relationship Id="rId5" Type="http://schemas.openxmlformats.org/officeDocument/2006/relationships/image" Target="../media/image66.svg"/><Relationship Id="rId15" Type="http://schemas.openxmlformats.org/officeDocument/2006/relationships/image" Target="../media/image68.svg"/><Relationship Id="rId10" Type="http://schemas.openxmlformats.org/officeDocument/2006/relationships/image" Target="../media/image77.png"/><Relationship Id="rId4" Type="http://schemas.openxmlformats.org/officeDocument/2006/relationships/image" Target="../media/image65.png"/><Relationship Id="rId9" Type="http://schemas.openxmlformats.org/officeDocument/2006/relationships/image" Target="../media/image76.png"/><Relationship Id="rId14" Type="http://schemas.openxmlformats.org/officeDocument/2006/relationships/image" Target="../media/image67.png"/></Relationships>
</file>

<file path=ppt/slides/_rels/slide1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4.svg"/><Relationship Id="rId7" Type="http://schemas.openxmlformats.org/officeDocument/2006/relationships/image" Target="../media/image74.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81.png"/><Relationship Id="rId5" Type="http://schemas.openxmlformats.org/officeDocument/2006/relationships/image" Target="../media/image66.svg"/><Relationship Id="rId10" Type="http://schemas.openxmlformats.org/officeDocument/2006/relationships/image" Target="../media/image68.svg"/><Relationship Id="rId4" Type="http://schemas.openxmlformats.org/officeDocument/2006/relationships/image" Target="../media/image65.png"/><Relationship Id="rId9" Type="http://schemas.openxmlformats.org/officeDocument/2006/relationships/image" Target="../media/image67.png"/></Relationships>
</file>

<file path=ppt/slides/_rels/slide1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4.svg"/><Relationship Id="rId7" Type="http://schemas.openxmlformats.org/officeDocument/2006/relationships/image" Target="../media/image74.png"/><Relationship Id="rId12"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67.png"/><Relationship Id="rId5" Type="http://schemas.openxmlformats.org/officeDocument/2006/relationships/image" Target="../media/image66.svg"/><Relationship Id="rId10" Type="http://schemas.openxmlformats.org/officeDocument/2006/relationships/image" Target="../media/image83.png"/><Relationship Id="rId4" Type="http://schemas.openxmlformats.org/officeDocument/2006/relationships/image" Target="../media/image65.png"/><Relationship Id="rId9" Type="http://schemas.openxmlformats.org/officeDocument/2006/relationships/image" Target="../media/image82.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1.png"/><Relationship Id="rId7"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svg"/><Relationship Id="rId7"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37.svg"/></Relationships>
</file>

<file path=ppt/slides/_rels/slide1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4.svg"/><Relationship Id="rId7" Type="http://schemas.openxmlformats.org/officeDocument/2006/relationships/image" Target="../media/image85.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7.png"/><Relationship Id="rId5" Type="http://schemas.openxmlformats.org/officeDocument/2006/relationships/image" Target="../media/image35.png"/><Relationship Id="rId10" Type="http://schemas.openxmlformats.org/officeDocument/2006/relationships/image" Target="../media/image18.svg"/><Relationship Id="rId4" Type="http://schemas.openxmlformats.org/officeDocument/2006/relationships/image" Target="../media/image21.pn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4.svg"/><Relationship Id="rId7" Type="http://schemas.openxmlformats.org/officeDocument/2006/relationships/image" Target="../media/image1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5.png"/><Relationship Id="rId4" Type="http://schemas.openxmlformats.org/officeDocument/2006/relationships/image" Target="../media/image21.png"/><Relationship Id="rId9" Type="http://schemas.openxmlformats.org/officeDocument/2006/relationships/image" Target="../media/image89.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jpeg"/><Relationship Id="rId14" Type="http://schemas.openxmlformats.org/officeDocument/2006/relationships/image" Target="../media/image18.svg"/></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1.png"/><Relationship Id="rId7"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90.png"/><Relationship Id="rId3" Type="http://schemas.openxmlformats.org/officeDocument/2006/relationships/image" Target="../media/image64.svg"/><Relationship Id="rId7" Type="http://schemas.openxmlformats.org/officeDocument/2006/relationships/image" Target="../media/image68.svg"/><Relationship Id="rId12" Type="http://schemas.openxmlformats.org/officeDocument/2006/relationships/image" Target="../media/image75.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4.png"/><Relationship Id="rId5" Type="http://schemas.openxmlformats.org/officeDocument/2006/relationships/image" Target="../media/image66.svg"/><Relationship Id="rId10" Type="http://schemas.openxmlformats.org/officeDocument/2006/relationships/image" Target="../media/image71.svg"/><Relationship Id="rId4" Type="http://schemas.openxmlformats.org/officeDocument/2006/relationships/image" Target="../media/image65.png"/><Relationship Id="rId9" Type="http://schemas.openxmlformats.org/officeDocument/2006/relationships/image" Target="../media/image70.png"/></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91.png"/><Relationship Id="rId3" Type="http://schemas.openxmlformats.org/officeDocument/2006/relationships/image" Target="../media/image64.svg"/><Relationship Id="rId7" Type="http://schemas.openxmlformats.org/officeDocument/2006/relationships/image" Target="../media/image68.svg"/><Relationship Id="rId12" Type="http://schemas.openxmlformats.org/officeDocument/2006/relationships/image" Target="../media/image75.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4.png"/><Relationship Id="rId5" Type="http://schemas.openxmlformats.org/officeDocument/2006/relationships/image" Target="../media/image66.svg"/><Relationship Id="rId10" Type="http://schemas.openxmlformats.org/officeDocument/2006/relationships/image" Target="../media/image71.svg"/><Relationship Id="rId4" Type="http://schemas.openxmlformats.org/officeDocument/2006/relationships/image" Target="../media/image65.png"/><Relationship Id="rId9" Type="http://schemas.openxmlformats.org/officeDocument/2006/relationships/image" Target="../media/image70.png"/></Relationships>
</file>

<file path=ppt/slides/_rels/slide2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92.png"/><Relationship Id="rId3" Type="http://schemas.openxmlformats.org/officeDocument/2006/relationships/image" Target="../media/image64.svg"/><Relationship Id="rId7" Type="http://schemas.openxmlformats.org/officeDocument/2006/relationships/image" Target="../media/image68.svg"/><Relationship Id="rId12" Type="http://schemas.openxmlformats.org/officeDocument/2006/relationships/image" Target="../media/image75.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4.png"/><Relationship Id="rId5" Type="http://schemas.openxmlformats.org/officeDocument/2006/relationships/image" Target="../media/image66.svg"/><Relationship Id="rId10" Type="http://schemas.openxmlformats.org/officeDocument/2006/relationships/image" Target="../media/image71.svg"/><Relationship Id="rId4" Type="http://schemas.openxmlformats.org/officeDocument/2006/relationships/image" Target="../media/image65.png"/><Relationship Id="rId9" Type="http://schemas.openxmlformats.org/officeDocument/2006/relationships/image" Target="../media/image70.png"/></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93.png"/><Relationship Id="rId3" Type="http://schemas.openxmlformats.org/officeDocument/2006/relationships/image" Target="../media/image64.svg"/><Relationship Id="rId7" Type="http://schemas.openxmlformats.org/officeDocument/2006/relationships/image" Target="../media/image68.svg"/><Relationship Id="rId12" Type="http://schemas.openxmlformats.org/officeDocument/2006/relationships/image" Target="../media/image75.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4.png"/><Relationship Id="rId5" Type="http://schemas.openxmlformats.org/officeDocument/2006/relationships/image" Target="../media/image66.svg"/><Relationship Id="rId10" Type="http://schemas.openxmlformats.org/officeDocument/2006/relationships/image" Target="../media/image71.sv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94.png"/></Relationships>
</file>

<file path=ppt/slides/_rels/slide2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95.png"/><Relationship Id="rId3" Type="http://schemas.openxmlformats.org/officeDocument/2006/relationships/image" Target="../media/image64.svg"/><Relationship Id="rId7" Type="http://schemas.openxmlformats.org/officeDocument/2006/relationships/image" Target="../media/image68.svg"/><Relationship Id="rId12" Type="http://schemas.openxmlformats.org/officeDocument/2006/relationships/image" Target="../media/image75.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4.png"/><Relationship Id="rId5" Type="http://schemas.openxmlformats.org/officeDocument/2006/relationships/image" Target="../media/image66.svg"/><Relationship Id="rId10" Type="http://schemas.openxmlformats.org/officeDocument/2006/relationships/image" Target="../media/image71.sv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96.png"/></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svg"/><Relationship Id="rId7" Type="http://schemas.openxmlformats.org/officeDocument/2006/relationships/image" Target="../media/image102.sv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101.png"/><Relationship Id="rId11" Type="http://schemas.openxmlformats.org/officeDocument/2006/relationships/image" Target="../media/image106.svg"/><Relationship Id="rId5" Type="http://schemas.openxmlformats.org/officeDocument/2006/relationships/image" Target="../media/image100.sv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svg"/></Relationships>
</file>

<file path=ppt/slides/_rels/slide2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svg"/><Relationship Id="rId7" Type="http://schemas.openxmlformats.org/officeDocument/2006/relationships/image" Target="../media/image112.sv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svg"/><Relationship Id="rId4" Type="http://schemas.openxmlformats.org/officeDocument/2006/relationships/image" Target="../media/image109.png"/></Relationships>
</file>

<file path=ppt/slides/_rels/slide2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8.svg"/><Relationship Id="rId7" Type="http://schemas.openxmlformats.org/officeDocument/2006/relationships/image" Target="../media/image112.sv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svg"/><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svg"/><Relationship Id="rId7" Type="http://schemas.openxmlformats.org/officeDocument/2006/relationships/image" Target="../media/image102.sv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101.png"/><Relationship Id="rId11" Type="http://schemas.openxmlformats.org/officeDocument/2006/relationships/image" Target="../media/image106.svg"/><Relationship Id="rId5" Type="http://schemas.openxmlformats.org/officeDocument/2006/relationships/image" Target="../media/image100.sv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sv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30.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8.svg"/><Relationship Id="rId7" Type="http://schemas.openxmlformats.org/officeDocument/2006/relationships/image" Target="../media/image112.sv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svg"/><Relationship Id="rId10" Type="http://schemas.openxmlformats.org/officeDocument/2006/relationships/image" Target="../media/image117.png"/><Relationship Id="rId4" Type="http://schemas.openxmlformats.org/officeDocument/2006/relationships/image" Target="../media/image109.png"/><Relationship Id="rId9" Type="http://schemas.openxmlformats.org/officeDocument/2006/relationships/image" Target="../media/image116.png"/></Relationships>
</file>

<file path=ppt/slides/_rels/slide3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08.svg"/><Relationship Id="rId7" Type="http://schemas.openxmlformats.org/officeDocument/2006/relationships/image" Target="../media/image112.sv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svg"/><Relationship Id="rId10" Type="http://schemas.openxmlformats.org/officeDocument/2006/relationships/image" Target="../media/image120.png"/><Relationship Id="rId4" Type="http://schemas.openxmlformats.org/officeDocument/2006/relationships/image" Target="../media/image109.png"/><Relationship Id="rId9" Type="http://schemas.openxmlformats.org/officeDocument/2006/relationships/image" Target="../media/image119.png"/></Relationships>
</file>

<file path=ppt/slides/_rels/slide3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svg"/><Relationship Id="rId7" Type="http://schemas.openxmlformats.org/officeDocument/2006/relationships/image" Target="../media/image102.sv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101.png"/><Relationship Id="rId11" Type="http://schemas.openxmlformats.org/officeDocument/2006/relationships/image" Target="../media/image106.svg"/><Relationship Id="rId5" Type="http://schemas.openxmlformats.org/officeDocument/2006/relationships/image" Target="../media/image100.sv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svg"/></Relationships>
</file>

<file path=ppt/slides/_rels/slide33.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4.png"/><Relationship Id="rId3" Type="http://schemas.openxmlformats.org/officeDocument/2006/relationships/image" Target="../media/image108.svg"/><Relationship Id="rId7" Type="http://schemas.openxmlformats.org/officeDocument/2006/relationships/image" Target="../media/image112.svg"/><Relationship Id="rId12" Type="http://schemas.openxmlformats.org/officeDocument/2006/relationships/image" Target="../media/image123.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11" Type="http://schemas.openxmlformats.org/officeDocument/2006/relationships/image" Target="../media/image122.png"/><Relationship Id="rId5" Type="http://schemas.openxmlformats.org/officeDocument/2006/relationships/image" Target="../media/image110.svg"/><Relationship Id="rId10" Type="http://schemas.openxmlformats.org/officeDocument/2006/relationships/image" Target="../media/image37.svg"/><Relationship Id="rId4" Type="http://schemas.openxmlformats.org/officeDocument/2006/relationships/image" Target="../media/image109.png"/><Relationship Id="rId9" Type="http://schemas.openxmlformats.org/officeDocument/2006/relationships/image" Target="../media/image36.png"/></Relationships>
</file>

<file path=ppt/slides/_rels/slide34.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08.svg"/><Relationship Id="rId7" Type="http://schemas.openxmlformats.org/officeDocument/2006/relationships/image" Target="../media/image112.sv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svg"/><Relationship Id="rId10" Type="http://schemas.openxmlformats.org/officeDocument/2006/relationships/image" Target="../media/image127.png"/><Relationship Id="rId4" Type="http://schemas.openxmlformats.org/officeDocument/2006/relationships/image" Target="../media/image109.png"/><Relationship Id="rId9" Type="http://schemas.openxmlformats.org/officeDocument/2006/relationships/image" Target="../media/image126.png"/></Relationships>
</file>

<file path=ppt/slides/_rels/slide3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svg"/><Relationship Id="rId7" Type="http://schemas.openxmlformats.org/officeDocument/2006/relationships/image" Target="../media/image102.sv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101.png"/><Relationship Id="rId11" Type="http://schemas.openxmlformats.org/officeDocument/2006/relationships/image" Target="../media/image106.svg"/><Relationship Id="rId5" Type="http://schemas.openxmlformats.org/officeDocument/2006/relationships/image" Target="../media/image100.sv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svg"/></Relationships>
</file>

<file path=ppt/slides/_rels/slide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3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41.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42.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43.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44.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5.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64.svg"/><Relationship Id="rId3" Type="http://schemas.openxmlformats.org/officeDocument/2006/relationships/image" Target="../media/image164.png"/><Relationship Id="rId7" Type="http://schemas.openxmlformats.org/officeDocument/2006/relationships/image" Target="../media/image167.png"/><Relationship Id="rId12" Type="http://schemas.openxmlformats.org/officeDocument/2006/relationships/image" Target="../media/image63.png"/><Relationship Id="rId2" Type="http://schemas.openxmlformats.org/officeDocument/2006/relationships/image" Target="../media/image163.png"/><Relationship Id="rId16" Type="http://schemas.openxmlformats.org/officeDocument/2006/relationships/image" Target="../media/image173.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71.svg"/><Relationship Id="rId5" Type="http://schemas.openxmlformats.org/officeDocument/2006/relationships/image" Target="../media/image166.png"/><Relationship Id="rId15" Type="http://schemas.openxmlformats.org/officeDocument/2006/relationships/image" Target="../media/image172.png"/><Relationship Id="rId10" Type="http://schemas.openxmlformats.org/officeDocument/2006/relationships/image" Target="../media/image170.png"/><Relationship Id="rId4" Type="http://schemas.openxmlformats.org/officeDocument/2006/relationships/image" Target="../media/image165.png"/><Relationship Id="rId9" Type="http://schemas.openxmlformats.org/officeDocument/2006/relationships/image" Target="../media/image169.pn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svg"/><Relationship Id="rId7"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37.sv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4.png"/><Relationship Id="rId7" Type="http://schemas.openxmlformats.org/officeDocument/2006/relationships/image" Target="../media/image38.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653095" y="2425247"/>
            <a:ext cx="2159570" cy="1344332"/>
          </a:xfrm>
          <a:custGeom>
            <a:avLst/>
            <a:gdLst/>
            <a:ahLst/>
            <a:cxnLst/>
            <a:rect l="l" t="t" r="r" b="b"/>
            <a:pathLst>
              <a:path w="2159570" h="1344332">
                <a:moveTo>
                  <a:pt x="0" y="0"/>
                </a:moveTo>
                <a:lnTo>
                  <a:pt x="2159569" y="0"/>
                </a:lnTo>
                <a:lnTo>
                  <a:pt x="2159569" y="1344332"/>
                </a:lnTo>
                <a:lnTo>
                  <a:pt x="0" y="1344332"/>
                </a:lnTo>
                <a:lnTo>
                  <a:pt x="0" y="0"/>
                </a:lnTo>
                <a:close/>
              </a:path>
            </a:pathLst>
          </a:custGeom>
          <a:blipFill>
            <a:blip r:embed="rId3"/>
            <a:stretch>
              <a:fillRect/>
            </a:stretch>
          </a:blipFill>
        </p:spPr>
      </p:sp>
      <p:grpSp>
        <p:nvGrpSpPr>
          <p:cNvPr id="4" name="Group 4"/>
          <p:cNvGrpSpPr/>
          <p:nvPr/>
        </p:nvGrpSpPr>
        <p:grpSpPr>
          <a:xfrm>
            <a:off x="9894215" y="8566404"/>
            <a:ext cx="6180303" cy="691896"/>
            <a:chOff x="0" y="0"/>
            <a:chExt cx="2323302" cy="260098"/>
          </a:xfrm>
        </p:grpSpPr>
        <p:sp>
          <p:nvSpPr>
            <p:cNvPr id="5" name="Freeform 5"/>
            <p:cNvSpPr/>
            <p:nvPr/>
          </p:nvSpPr>
          <p:spPr>
            <a:xfrm>
              <a:off x="0" y="0"/>
              <a:ext cx="2323302" cy="260098"/>
            </a:xfrm>
            <a:custGeom>
              <a:avLst/>
              <a:gdLst/>
              <a:ahLst/>
              <a:cxnLst/>
              <a:rect l="l" t="t" r="r" b="b"/>
              <a:pathLst>
                <a:path w="2323302" h="260098">
                  <a:moveTo>
                    <a:pt x="2120102" y="0"/>
                  </a:moveTo>
                  <a:cubicBezTo>
                    <a:pt x="2232327" y="0"/>
                    <a:pt x="2323302" y="58225"/>
                    <a:pt x="2323302" y="130049"/>
                  </a:cubicBezTo>
                  <a:cubicBezTo>
                    <a:pt x="2323302" y="201873"/>
                    <a:pt x="2232327" y="260098"/>
                    <a:pt x="2120102" y="260098"/>
                  </a:cubicBezTo>
                  <a:lnTo>
                    <a:pt x="203200" y="260098"/>
                  </a:lnTo>
                  <a:cubicBezTo>
                    <a:pt x="90976" y="260098"/>
                    <a:pt x="0" y="201873"/>
                    <a:pt x="0" y="130049"/>
                  </a:cubicBezTo>
                  <a:cubicBezTo>
                    <a:pt x="0" y="58225"/>
                    <a:pt x="90976" y="0"/>
                    <a:pt x="203200" y="0"/>
                  </a:cubicBezTo>
                  <a:close/>
                </a:path>
              </a:pathLst>
            </a:custGeom>
            <a:solidFill>
              <a:srgbClr val="000000">
                <a:alpha val="0"/>
              </a:srgbClr>
            </a:solidFill>
            <a:ln w="28575" cap="sq">
              <a:solidFill>
                <a:srgbClr val="FFFFFF"/>
              </a:solidFill>
              <a:prstDash val="solid"/>
              <a:miter/>
            </a:ln>
          </p:spPr>
        </p:sp>
        <p:sp>
          <p:nvSpPr>
            <p:cNvPr id="6" name="TextBox 6"/>
            <p:cNvSpPr txBox="1"/>
            <p:nvPr/>
          </p:nvSpPr>
          <p:spPr>
            <a:xfrm>
              <a:off x="0" y="-76200"/>
              <a:ext cx="2323302" cy="336298"/>
            </a:xfrm>
            <a:prstGeom prst="rect">
              <a:avLst/>
            </a:prstGeom>
          </p:spPr>
          <p:txBody>
            <a:bodyPr lIns="50800" tIns="50800" rIns="50800" bIns="50800" rtlCol="0" anchor="ctr"/>
            <a:lstStyle/>
            <a:p>
              <a:pPr algn="ctr">
                <a:lnSpc>
                  <a:spcPts val="3150"/>
                </a:lnSpc>
              </a:pPr>
              <a:endParaRPr/>
            </a:p>
          </p:txBody>
        </p:sp>
      </p:grpSp>
      <p:sp>
        <p:nvSpPr>
          <p:cNvPr id="7" name="Freeform 7"/>
          <p:cNvSpPr/>
          <p:nvPr/>
        </p:nvSpPr>
        <p:spPr>
          <a:xfrm>
            <a:off x="1298021" y="3947571"/>
            <a:ext cx="5434858" cy="4959308"/>
          </a:xfrm>
          <a:custGeom>
            <a:avLst/>
            <a:gdLst/>
            <a:ahLst/>
            <a:cxnLst/>
            <a:rect l="l" t="t" r="r" b="b"/>
            <a:pathLst>
              <a:path w="5434858" h="4959308">
                <a:moveTo>
                  <a:pt x="0" y="0"/>
                </a:moveTo>
                <a:lnTo>
                  <a:pt x="5434858" y="0"/>
                </a:lnTo>
                <a:lnTo>
                  <a:pt x="5434858" y="4959308"/>
                </a:lnTo>
                <a:lnTo>
                  <a:pt x="0" y="4959308"/>
                </a:lnTo>
                <a:lnTo>
                  <a:pt x="0" y="0"/>
                </a:lnTo>
                <a:close/>
              </a:path>
            </a:pathLst>
          </a:custGeom>
          <a:blipFill>
            <a:blip r:embed="rId4"/>
            <a:stretch>
              <a:fillRect/>
            </a:stretch>
          </a:blipFill>
        </p:spPr>
      </p:sp>
      <p:sp>
        <p:nvSpPr>
          <p:cNvPr id="8" name="Freeform 8"/>
          <p:cNvSpPr/>
          <p:nvPr/>
        </p:nvSpPr>
        <p:spPr>
          <a:xfrm>
            <a:off x="1132087" y="4008561"/>
            <a:ext cx="2566033" cy="1597355"/>
          </a:xfrm>
          <a:custGeom>
            <a:avLst/>
            <a:gdLst/>
            <a:ahLst/>
            <a:cxnLst/>
            <a:rect l="l" t="t" r="r" b="b"/>
            <a:pathLst>
              <a:path w="2566033" h="1597355">
                <a:moveTo>
                  <a:pt x="0" y="0"/>
                </a:moveTo>
                <a:lnTo>
                  <a:pt x="2566033" y="0"/>
                </a:lnTo>
                <a:lnTo>
                  <a:pt x="2566033" y="1597355"/>
                </a:lnTo>
                <a:lnTo>
                  <a:pt x="0" y="1597355"/>
                </a:lnTo>
                <a:lnTo>
                  <a:pt x="0" y="0"/>
                </a:lnTo>
                <a:close/>
              </a:path>
            </a:pathLst>
          </a:custGeom>
          <a:blipFill>
            <a:blip r:embed="rId3"/>
            <a:stretch>
              <a:fillRect/>
            </a:stretch>
          </a:blipFill>
        </p:spPr>
      </p:sp>
      <p:sp>
        <p:nvSpPr>
          <p:cNvPr id="9" name="Freeform 9"/>
          <p:cNvSpPr/>
          <p:nvPr/>
        </p:nvSpPr>
        <p:spPr>
          <a:xfrm>
            <a:off x="3939309" y="7137932"/>
            <a:ext cx="3427571" cy="1940862"/>
          </a:xfrm>
          <a:custGeom>
            <a:avLst/>
            <a:gdLst/>
            <a:ahLst/>
            <a:cxnLst/>
            <a:rect l="l" t="t" r="r" b="b"/>
            <a:pathLst>
              <a:path w="3427571" h="1940862">
                <a:moveTo>
                  <a:pt x="0" y="0"/>
                </a:moveTo>
                <a:lnTo>
                  <a:pt x="3427571" y="0"/>
                </a:lnTo>
                <a:lnTo>
                  <a:pt x="3427571" y="1940862"/>
                </a:lnTo>
                <a:lnTo>
                  <a:pt x="0" y="1940862"/>
                </a:lnTo>
                <a:lnTo>
                  <a:pt x="0" y="0"/>
                </a:lnTo>
                <a:close/>
              </a:path>
            </a:pathLst>
          </a:custGeom>
          <a:blipFill>
            <a:blip r:embed="rId5"/>
            <a:stretch>
              <a:fillRect/>
            </a:stretch>
          </a:blipFill>
        </p:spPr>
      </p:sp>
      <p:sp>
        <p:nvSpPr>
          <p:cNvPr id="10" name="Freeform 10"/>
          <p:cNvSpPr/>
          <p:nvPr/>
        </p:nvSpPr>
        <p:spPr>
          <a:xfrm>
            <a:off x="2033559" y="1208206"/>
            <a:ext cx="4225147" cy="5399549"/>
          </a:xfrm>
          <a:custGeom>
            <a:avLst/>
            <a:gdLst/>
            <a:ahLst/>
            <a:cxnLst/>
            <a:rect l="l" t="t" r="r" b="b"/>
            <a:pathLst>
              <a:path w="4225147" h="5399549">
                <a:moveTo>
                  <a:pt x="0" y="0"/>
                </a:moveTo>
                <a:lnTo>
                  <a:pt x="4225147" y="0"/>
                </a:lnTo>
                <a:lnTo>
                  <a:pt x="4225147" y="5399549"/>
                </a:lnTo>
                <a:lnTo>
                  <a:pt x="0" y="5399549"/>
                </a:lnTo>
                <a:lnTo>
                  <a:pt x="0" y="0"/>
                </a:lnTo>
                <a:close/>
              </a:path>
            </a:pathLst>
          </a:custGeom>
          <a:blipFill>
            <a:blip r:embed="rId6"/>
            <a:stretch>
              <a:fillRect/>
            </a:stretch>
          </a:blipFill>
        </p:spPr>
      </p:sp>
      <p:sp>
        <p:nvSpPr>
          <p:cNvPr id="11" name="TextBox 11"/>
          <p:cNvSpPr txBox="1"/>
          <p:nvPr/>
        </p:nvSpPr>
        <p:spPr>
          <a:xfrm>
            <a:off x="8050789" y="3034636"/>
            <a:ext cx="9579142" cy="5073726"/>
          </a:xfrm>
          <a:prstGeom prst="rect">
            <a:avLst/>
          </a:prstGeom>
        </p:spPr>
        <p:txBody>
          <a:bodyPr lIns="0" tIns="0" rIns="0" bIns="0" rtlCol="0" anchor="t">
            <a:spAutoFit/>
          </a:bodyPr>
          <a:lstStyle/>
          <a:p>
            <a:pPr algn="ctr">
              <a:lnSpc>
                <a:spcPts val="13533"/>
              </a:lnSpc>
              <a:spcBef>
                <a:spcPct val="0"/>
              </a:spcBef>
            </a:pPr>
            <a:r>
              <a:rPr lang="en-US" sz="9667" spc="174">
                <a:solidFill>
                  <a:srgbClr val="FFFFFF"/>
                </a:solidFill>
                <a:latin typeface="Fredoka One"/>
              </a:rPr>
              <a:t>DISNEY CHARACTER CLASSIFIER</a:t>
            </a:r>
          </a:p>
        </p:txBody>
      </p:sp>
      <p:sp>
        <p:nvSpPr>
          <p:cNvPr id="12" name="TextBox 12"/>
          <p:cNvSpPr txBox="1"/>
          <p:nvPr/>
        </p:nvSpPr>
        <p:spPr>
          <a:xfrm>
            <a:off x="8905875" y="1163995"/>
            <a:ext cx="7489296" cy="1809975"/>
          </a:xfrm>
          <a:prstGeom prst="rect">
            <a:avLst/>
          </a:prstGeom>
        </p:spPr>
        <p:txBody>
          <a:bodyPr lIns="0" tIns="0" rIns="0" bIns="0" rtlCol="0" anchor="t">
            <a:spAutoFit/>
          </a:bodyPr>
          <a:lstStyle/>
          <a:p>
            <a:pPr algn="ctr">
              <a:lnSpc>
                <a:spcPts val="7337"/>
              </a:lnSpc>
              <a:spcBef>
                <a:spcPct val="0"/>
              </a:spcBef>
            </a:pPr>
            <a:r>
              <a:rPr lang="en-US" sz="5241" spc="94">
                <a:solidFill>
                  <a:srgbClr val="FFFFFF"/>
                </a:solidFill>
                <a:latin typeface="Fredoka One"/>
              </a:rPr>
              <a:t>LAPORAN UAS  MACHINE LEARNING B</a:t>
            </a:r>
          </a:p>
        </p:txBody>
      </p:sp>
      <p:sp>
        <p:nvSpPr>
          <p:cNvPr id="13" name="TextBox 13"/>
          <p:cNvSpPr txBox="1"/>
          <p:nvPr/>
        </p:nvSpPr>
        <p:spPr>
          <a:xfrm>
            <a:off x="10163312" y="8631364"/>
            <a:ext cx="5642108" cy="504826"/>
          </a:xfrm>
          <a:prstGeom prst="rect">
            <a:avLst/>
          </a:prstGeom>
        </p:spPr>
        <p:txBody>
          <a:bodyPr lIns="0" tIns="0" rIns="0" bIns="0" rtlCol="0" anchor="t">
            <a:spAutoFit/>
          </a:bodyPr>
          <a:lstStyle/>
          <a:p>
            <a:pPr algn="ctr">
              <a:lnSpc>
                <a:spcPts val="4199"/>
              </a:lnSpc>
            </a:pPr>
            <a:r>
              <a:rPr lang="en-US" sz="2999">
                <a:solidFill>
                  <a:srgbClr val="FFFFFF"/>
                </a:solidFill>
                <a:latin typeface="Code Pro"/>
              </a:rPr>
              <a:t>study buddy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643F"/>
        </a:solidFill>
        <a:effectLst/>
      </p:bgPr>
    </p:bg>
    <p:spTree>
      <p:nvGrpSpPr>
        <p:cNvPr id="1" name=""/>
        <p:cNvGrpSpPr/>
        <p:nvPr/>
      </p:nvGrpSpPr>
      <p:grpSpPr>
        <a:xfrm>
          <a:off x="0" y="0"/>
          <a:ext cx="0" cy="0"/>
          <a:chOff x="0" y="0"/>
          <a:chExt cx="0" cy="0"/>
        </a:xfrm>
      </p:grpSpPr>
      <p:sp>
        <p:nvSpPr>
          <p:cNvPr id="2" name="Freeform 2"/>
          <p:cNvSpPr/>
          <p:nvPr/>
        </p:nvSpPr>
        <p:spPr>
          <a:xfrm>
            <a:off x="232354" y="9010699"/>
            <a:ext cx="2568323" cy="886071"/>
          </a:xfrm>
          <a:custGeom>
            <a:avLst/>
            <a:gdLst/>
            <a:ahLst/>
            <a:cxnLst/>
            <a:rect l="l" t="t" r="r" b="b"/>
            <a:pathLst>
              <a:path w="2568323" h="886071">
                <a:moveTo>
                  <a:pt x="0" y="0"/>
                </a:moveTo>
                <a:lnTo>
                  <a:pt x="2568322" y="0"/>
                </a:lnTo>
                <a:lnTo>
                  <a:pt x="2568322" y="886071"/>
                </a:lnTo>
                <a:lnTo>
                  <a:pt x="0" y="8860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252709">
            <a:off x="15749505" y="-481095"/>
            <a:ext cx="3019589" cy="3019589"/>
          </a:xfrm>
          <a:custGeom>
            <a:avLst/>
            <a:gdLst/>
            <a:ahLst/>
            <a:cxnLst/>
            <a:rect l="l" t="t" r="r" b="b"/>
            <a:pathLst>
              <a:path w="3019589" h="3019589">
                <a:moveTo>
                  <a:pt x="0" y="0"/>
                </a:moveTo>
                <a:lnTo>
                  <a:pt x="3019590" y="0"/>
                </a:lnTo>
                <a:lnTo>
                  <a:pt x="3019590" y="3019590"/>
                </a:lnTo>
                <a:lnTo>
                  <a:pt x="0" y="3019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34456" y="-81493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800676" y="9010699"/>
            <a:ext cx="2568323" cy="886071"/>
          </a:xfrm>
          <a:custGeom>
            <a:avLst/>
            <a:gdLst/>
            <a:ahLst/>
            <a:cxnLst/>
            <a:rect l="l" t="t" r="r" b="b"/>
            <a:pathLst>
              <a:path w="2568323" h="886071">
                <a:moveTo>
                  <a:pt x="0" y="0"/>
                </a:moveTo>
                <a:lnTo>
                  <a:pt x="2568323" y="0"/>
                </a:lnTo>
                <a:lnTo>
                  <a:pt x="2568323" y="886071"/>
                </a:lnTo>
                <a:lnTo>
                  <a:pt x="0" y="8860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368999" y="9010699"/>
            <a:ext cx="2568323" cy="886071"/>
          </a:xfrm>
          <a:custGeom>
            <a:avLst/>
            <a:gdLst/>
            <a:ahLst/>
            <a:cxnLst/>
            <a:rect l="l" t="t" r="r" b="b"/>
            <a:pathLst>
              <a:path w="2568323" h="886071">
                <a:moveTo>
                  <a:pt x="0" y="0"/>
                </a:moveTo>
                <a:lnTo>
                  <a:pt x="2568323" y="0"/>
                </a:lnTo>
                <a:lnTo>
                  <a:pt x="2568323" y="886071"/>
                </a:lnTo>
                <a:lnTo>
                  <a:pt x="0" y="8860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7949409" y="9010699"/>
            <a:ext cx="2568323" cy="886071"/>
          </a:xfrm>
          <a:custGeom>
            <a:avLst/>
            <a:gdLst/>
            <a:ahLst/>
            <a:cxnLst/>
            <a:rect l="l" t="t" r="r" b="b"/>
            <a:pathLst>
              <a:path w="2568323" h="886071">
                <a:moveTo>
                  <a:pt x="0" y="0"/>
                </a:moveTo>
                <a:lnTo>
                  <a:pt x="2568323" y="0"/>
                </a:lnTo>
                <a:lnTo>
                  <a:pt x="2568323" y="886071"/>
                </a:lnTo>
                <a:lnTo>
                  <a:pt x="0" y="8860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0529819" y="9010699"/>
            <a:ext cx="2568323" cy="886071"/>
          </a:xfrm>
          <a:custGeom>
            <a:avLst/>
            <a:gdLst/>
            <a:ahLst/>
            <a:cxnLst/>
            <a:rect l="l" t="t" r="r" b="b"/>
            <a:pathLst>
              <a:path w="2568323" h="886071">
                <a:moveTo>
                  <a:pt x="0" y="0"/>
                </a:moveTo>
                <a:lnTo>
                  <a:pt x="2568323" y="0"/>
                </a:lnTo>
                <a:lnTo>
                  <a:pt x="2568323" y="886071"/>
                </a:lnTo>
                <a:lnTo>
                  <a:pt x="0" y="8860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3110229" y="9010699"/>
            <a:ext cx="2568323" cy="886071"/>
          </a:xfrm>
          <a:custGeom>
            <a:avLst/>
            <a:gdLst/>
            <a:ahLst/>
            <a:cxnLst/>
            <a:rect l="l" t="t" r="r" b="b"/>
            <a:pathLst>
              <a:path w="2568323" h="886071">
                <a:moveTo>
                  <a:pt x="0" y="0"/>
                </a:moveTo>
                <a:lnTo>
                  <a:pt x="2568323" y="0"/>
                </a:lnTo>
                <a:lnTo>
                  <a:pt x="2568323" y="886071"/>
                </a:lnTo>
                <a:lnTo>
                  <a:pt x="0" y="8860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5690639" y="9010699"/>
            <a:ext cx="2568323" cy="886071"/>
          </a:xfrm>
          <a:custGeom>
            <a:avLst/>
            <a:gdLst/>
            <a:ahLst/>
            <a:cxnLst/>
            <a:rect l="l" t="t" r="r" b="b"/>
            <a:pathLst>
              <a:path w="2568323" h="886071">
                <a:moveTo>
                  <a:pt x="0" y="0"/>
                </a:moveTo>
                <a:lnTo>
                  <a:pt x="2568323" y="0"/>
                </a:lnTo>
                <a:lnTo>
                  <a:pt x="2568323" y="886071"/>
                </a:lnTo>
                <a:lnTo>
                  <a:pt x="0" y="8860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a:off x="10223322" y="1670386"/>
            <a:ext cx="7846380" cy="7340313"/>
            <a:chOff x="0" y="0"/>
            <a:chExt cx="2066536" cy="1933251"/>
          </a:xfrm>
        </p:grpSpPr>
        <p:sp>
          <p:nvSpPr>
            <p:cNvPr id="12" name="Freeform 12"/>
            <p:cNvSpPr/>
            <p:nvPr/>
          </p:nvSpPr>
          <p:spPr>
            <a:xfrm>
              <a:off x="0" y="0"/>
              <a:ext cx="2066536" cy="1933251"/>
            </a:xfrm>
            <a:custGeom>
              <a:avLst/>
              <a:gdLst/>
              <a:ahLst/>
              <a:cxnLst/>
              <a:rect l="l" t="t" r="r" b="b"/>
              <a:pathLst>
                <a:path w="2066536" h="1933251">
                  <a:moveTo>
                    <a:pt x="50321" y="0"/>
                  </a:moveTo>
                  <a:lnTo>
                    <a:pt x="2016215" y="0"/>
                  </a:lnTo>
                  <a:cubicBezTo>
                    <a:pt x="2044007" y="0"/>
                    <a:pt x="2066536" y="22529"/>
                    <a:pt x="2066536" y="50321"/>
                  </a:cubicBezTo>
                  <a:lnTo>
                    <a:pt x="2066536" y="1882930"/>
                  </a:lnTo>
                  <a:cubicBezTo>
                    <a:pt x="2066536" y="1910722"/>
                    <a:pt x="2044007" y="1933251"/>
                    <a:pt x="2016215" y="1933251"/>
                  </a:cubicBezTo>
                  <a:lnTo>
                    <a:pt x="50321" y="1933251"/>
                  </a:lnTo>
                  <a:cubicBezTo>
                    <a:pt x="22529" y="1933251"/>
                    <a:pt x="0" y="1910722"/>
                    <a:pt x="0" y="1882930"/>
                  </a:cubicBezTo>
                  <a:lnTo>
                    <a:pt x="0" y="50321"/>
                  </a:lnTo>
                  <a:cubicBezTo>
                    <a:pt x="0" y="22529"/>
                    <a:pt x="22529" y="0"/>
                    <a:pt x="50321" y="0"/>
                  </a:cubicBezTo>
                  <a:close/>
                </a:path>
              </a:pathLst>
            </a:custGeom>
            <a:solidFill>
              <a:srgbClr val="FFECA7"/>
            </a:solidFill>
          </p:spPr>
        </p:sp>
        <p:sp>
          <p:nvSpPr>
            <p:cNvPr id="13" name="TextBox 13"/>
            <p:cNvSpPr txBox="1"/>
            <p:nvPr/>
          </p:nvSpPr>
          <p:spPr>
            <a:xfrm>
              <a:off x="0" y="-9525"/>
              <a:ext cx="2066536" cy="1942776"/>
            </a:xfrm>
            <a:prstGeom prst="rect">
              <a:avLst/>
            </a:prstGeom>
          </p:spPr>
          <p:txBody>
            <a:bodyPr lIns="50800" tIns="50800" rIns="50800" bIns="50800" rtlCol="0" anchor="ctr"/>
            <a:lstStyle/>
            <a:p>
              <a:pPr algn="ctr">
                <a:lnSpc>
                  <a:spcPts val="3145"/>
                </a:lnSpc>
              </a:pPr>
              <a:endParaRPr/>
            </a:p>
          </p:txBody>
        </p:sp>
      </p:grpSp>
      <p:grpSp>
        <p:nvGrpSpPr>
          <p:cNvPr id="14" name="Group 14"/>
          <p:cNvGrpSpPr/>
          <p:nvPr/>
        </p:nvGrpSpPr>
        <p:grpSpPr>
          <a:xfrm>
            <a:off x="3795620" y="196651"/>
            <a:ext cx="10840811" cy="1289562"/>
            <a:chOff x="0" y="0"/>
            <a:chExt cx="3148194" cy="374492"/>
          </a:xfrm>
        </p:grpSpPr>
        <p:sp>
          <p:nvSpPr>
            <p:cNvPr id="15" name="Freeform 15"/>
            <p:cNvSpPr/>
            <p:nvPr/>
          </p:nvSpPr>
          <p:spPr>
            <a:xfrm>
              <a:off x="0" y="0"/>
              <a:ext cx="3148194" cy="374492"/>
            </a:xfrm>
            <a:custGeom>
              <a:avLst/>
              <a:gdLst/>
              <a:ahLst/>
              <a:cxnLst/>
              <a:rect l="l" t="t" r="r" b="b"/>
              <a:pathLst>
                <a:path w="3148194" h="374492">
                  <a:moveTo>
                    <a:pt x="36421" y="0"/>
                  </a:moveTo>
                  <a:lnTo>
                    <a:pt x="3111773" y="0"/>
                  </a:lnTo>
                  <a:cubicBezTo>
                    <a:pt x="3131888" y="0"/>
                    <a:pt x="3148194" y="16306"/>
                    <a:pt x="3148194" y="36421"/>
                  </a:cubicBezTo>
                  <a:lnTo>
                    <a:pt x="3148194" y="338070"/>
                  </a:lnTo>
                  <a:cubicBezTo>
                    <a:pt x="3148194" y="347730"/>
                    <a:pt x="3144357" y="356994"/>
                    <a:pt x="3137527" y="363824"/>
                  </a:cubicBezTo>
                  <a:cubicBezTo>
                    <a:pt x="3130696" y="370654"/>
                    <a:pt x="3121432" y="374492"/>
                    <a:pt x="3111773" y="374492"/>
                  </a:cubicBezTo>
                  <a:lnTo>
                    <a:pt x="36421" y="374492"/>
                  </a:lnTo>
                  <a:cubicBezTo>
                    <a:pt x="26762" y="374492"/>
                    <a:pt x="17498" y="370654"/>
                    <a:pt x="10668" y="363824"/>
                  </a:cubicBezTo>
                  <a:cubicBezTo>
                    <a:pt x="3837" y="356994"/>
                    <a:pt x="0" y="347730"/>
                    <a:pt x="0" y="338070"/>
                  </a:cubicBezTo>
                  <a:lnTo>
                    <a:pt x="0" y="36421"/>
                  </a:lnTo>
                  <a:cubicBezTo>
                    <a:pt x="0" y="16306"/>
                    <a:pt x="16306" y="0"/>
                    <a:pt x="36421" y="0"/>
                  </a:cubicBezTo>
                  <a:close/>
                </a:path>
              </a:pathLst>
            </a:custGeom>
            <a:solidFill>
              <a:srgbClr val="F1C116"/>
            </a:solidFill>
          </p:spPr>
        </p:sp>
        <p:sp>
          <p:nvSpPr>
            <p:cNvPr id="16" name="TextBox 16"/>
            <p:cNvSpPr txBox="1"/>
            <p:nvPr/>
          </p:nvSpPr>
          <p:spPr>
            <a:xfrm>
              <a:off x="0" y="-9525"/>
              <a:ext cx="3148194" cy="384017"/>
            </a:xfrm>
            <a:prstGeom prst="rect">
              <a:avLst/>
            </a:prstGeom>
          </p:spPr>
          <p:txBody>
            <a:bodyPr lIns="46072" tIns="46072" rIns="46072" bIns="46072" rtlCol="0" anchor="ctr"/>
            <a:lstStyle/>
            <a:p>
              <a:pPr algn="ctr">
                <a:lnSpc>
                  <a:spcPts val="3145"/>
                </a:lnSpc>
              </a:pPr>
              <a:endParaRPr/>
            </a:p>
          </p:txBody>
        </p:sp>
      </p:grpSp>
      <p:sp>
        <p:nvSpPr>
          <p:cNvPr id="17" name="Freeform 17"/>
          <p:cNvSpPr/>
          <p:nvPr/>
        </p:nvSpPr>
        <p:spPr>
          <a:xfrm>
            <a:off x="232354" y="2827175"/>
            <a:ext cx="9503543" cy="2866369"/>
          </a:xfrm>
          <a:custGeom>
            <a:avLst/>
            <a:gdLst/>
            <a:ahLst/>
            <a:cxnLst/>
            <a:rect l="l" t="t" r="r" b="b"/>
            <a:pathLst>
              <a:path w="9503543" h="2866369">
                <a:moveTo>
                  <a:pt x="0" y="0"/>
                </a:moveTo>
                <a:lnTo>
                  <a:pt x="9503543" y="0"/>
                </a:lnTo>
                <a:lnTo>
                  <a:pt x="9503543" y="2866369"/>
                </a:lnTo>
                <a:lnTo>
                  <a:pt x="0" y="2866369"/>
                </a:lnTo>
                <a:lnTo>
                  <a:pt x="0" y="0"/>
                </a:lnTo>
                <a:close/>
              </a:path>
            </a:pathLst>
          </a:custGeom>
          <a:blipFill>
            <a:blip r:embed="rId8"/>
            <a:stretch>
              <a:fillRect/>
            </a:stretch>
          </a:blipFill>
        </p:spPr>
      </p:sp>
      <p:sp>
        <p:nvSpPr>
          <p:cNvPr id="18" name="Freeform 18"/>
          <p:cNvSpPr/>
          <p:nvPr/>
        </p:nvSpPr>
        <p:spPr>
          <a:xfrm>
            <a:off x="232354" y="6005439"/>
            <a:ext cx="9705503" cy="1454385"/>
          </a:xfrm>
          <a:custGeom>
            <a:avLst/>
            <a:gdLst/>
            <a:ahLst/>
            <a:cxnLst/>
            <a:rect l="l" t="t" r="r" b="b"/>
            <a:pathLst>
              <a:path w="9705503" h="1454385">
                <a:moveTo>
                  <a:pt x="0" y="0"/>
                </a:moveTo>
                <a:lnTo>
                  <a:pt x="9705502" y="0"/>
                </a:lnTo>
                <a:lnTo>
                  <a:pt x="9705502" y="1454386"/>
                </a:lnTo>
                <a:lnTo>
                  <a:pt x="0" y="1454386"/>
                </a:lnTo>
                <a:lnTo>
                  <a:pt x="0" y="0"/>
                </a:lnTo>
                <a:close/>
              </a:path>
            </a:pathLst>
          </a:custGeom>
          <a:blipFill>
            <a:blip r:embed="rId9"/>
            <a:stretch>
              <a:fillRect/>
            </a:stretch>
          </a:blipFill>
        </p:spPr>
      </p:sp>
      <p:sp>
        <p:nvSpPr>
          <p:cNvPr id="19" name="TextBox 19"/>
          <p:cNvSpPr txBox="1"/>
          <p:nvPr/>
        </p:nvSpPr>
        <p:spPr>
          <a:xfrm>
            <a:off x="10509072" y="1829484"/>
            <a:ext cx="7222499" cy="7181215"/>
          </a:xfrm>
          <a:prstGeom prst="rect">
            <a:avLst/>
          </a:prstGeom>
        </p:spPr>
        <p:txBody>
          <a:bodyPr lIns="0" tIns="0" rIns="0" bIns="0" rtlCol="0" anchor="t">
            <a:spAutoFit/>
          </a:bodyPr>
          <a:lstStyle/>
          <a:p>
            <a:pPr algn="just">
              <a:lnSpc>
                <a:spcPts val="4759"/>
              </a:lnSpc>
            </a:pPr>
            <a:r>
              <a:rPr lang="en-US" sz="3399">
                <a:solidFill>
                  <a:srgbClr val="000000"/>
                </a:solidFill>
                <a:latin typeface="Glacial Indifference"/>
              </a:rPr>
              <a:t>3. Pembagian Dataset:</a:t>
            </a:r>
          </a:p>
          <a:p>
            <a:pPr marL="1468119" lvl="2" indent="-489373" algn="just">
              <a:lnSpc>
                <a:spcPts val="4759"/>
              </a:lnSpc>
              <a:buFont typeface="Arial"/>
              <a:buChar char="⚬"/>
            </a:pPr>
            <a:r>
              <a:rPr lang="en-US" sz="3399">
                <a:solidFill>
                  <a:srgbClr val="000000"/>
                </a:solidFill>
                <a:latin typeface="Glacial Indifference"/>
              </a:rPr>
              <a:t>Membagi dataset menjadi tiga bagian: train, val, dan test dengan ukuran masing-masing 80%, 10%, dan 10% dari seluruh dataset.</a:t>
            </a:r>
          </a:p>
          <a:p>
            <a:pPr marL="1468119" lvl="2" indent="-489373" algn="just">
              <a:lnSpc>
                <a:spcPts val="4759"/>
              </a:lnSpc>
              <a:buFont typeface="Arial"/>
              <a:buChar char="⚬"/>
            </a:pPr>
            <a:r>
              <a:rPr lang="en-US" sz="3399">
                <a:solidFill>
                  <a:srgbClr val="000000"/>
                </a:solidFill>
                <a:latin typeface="Glacial Indifference"/>
              </a:rPr>
              <a:t>Penggunaan metode take() dan skip() untuk membagi dataset menjadi bagian-bagian yang sesuai dengan proporsi yang diinginkan.</a:t>
            </a:r>
          </a:p>
          <a:p>
            <a:pPr algn="just">
              <a:lnSpc>
                <a:spcPts val="4759"/>
              </a:lnSpc>
            </a:pPr>
            <a:endParaRPr lang="en-US" sz="3399">
              <a:solidFill>
                <a:srgbClr val="000000"/>
              </a:solidFill>
              <a:latin typeface="Glacial Indifference"/>
            </a:endParaRPr>
          </a:p>
        </p:txBody>
      </p:sp>
      <p:sp>
        <p:nvSpPr>
          <p:cNvPr id="20" name="TextBox 20"/>
          <p:cNvSpPr txBox="1"/>
          <p:nvPr/>
        </p:nvSpPr>
        <p:spPr>
          <a:xfrm>
            <a:off x="4354595" y="-148475"/>
            <a:ext cx="10039796" cy="1789316"/>
          </a:xfrm>
          <a:prstGeom prst="rect">
            <a:avLst/>
          </a:prstGeom>
        </p:spPr>
        <p:txBody>
          <a:bodyPr lIns="0" tIns="0" rIns="0" bIns="0" rtlCol="0" anchor="t">
            <a:spAutoFit/>
          </a:bodyPr>
          <a:lstStyle/>
          <a:p>
            <a:pPr algn="ctr">
              <a:lnSpc>
                <a:spcPts val="14722"/>
              </a:lnSpc>
            </a:pPr>
            <a:r>
              <a:rPr lang="en-US" sz="10515">
                <a:solidFill>
                  <a:srgbClr val="020202"/>
                </a:solidFill>
                <a:latin typeface="Bright Retro"/>
              </a:rPr>
              <a:t>Pembagian Dataset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3565"/>
        </a:solidFill>
        <a:effectLst/>
      </p:bgPr>
    </p:bg>
    <p:spTree>
      <p:nvGrpSpPr>
        <p:cNvPr id="1" name=""/>
        <p:cNvGrpSpPr/>
        <p:nvPr/>
      </p:nvGrpSpPr>
      <p:grpSpPr>
        <a:xfrm>
          <a:off x="0" y="0"/>
          <a:ext cx="0" cy="0"/>
          <a:chOff x="0" y="0"/>
          <a:chExt cx="0" cy="0"/>
        </a:xfrm>
      </p:grpSpPr>
      <p:sp>
        <p:nvSpPr>
          <p:cNvPr id="2" name="Freeform 2"/>
          <p:cNvSpPr/>
          <p:nvPr/>
        </p:nvSpPr>
        <p:spPr>
          <a:xfrm>
            <a:off x="-2922793" y="4031501"/>
            <a:ext cx="4421165" cy="1287664"/>
          </a:xfrm>
          <a:custGeom>
            <a:avLst/>
            <a:gdLst/>
            <a:ahLst/>
            <a:cxnLst/>
            <a:rect l="l" t="t" r="r" b="b"/>
            <a:pathLst>
              <a:path w="4421165" h="1287664">
                <a:moveTo>
                  <a:pt x="0" y="0"/>
                </a:moveTo>
                <a:lnTo>
                  <a:pt x="4421165" y="0"/>
                </a:lnTo>
                <a:lnTo>
                  <a:pt x="4421165" y="1287665"/>
                </a:lnTo>
                <a:lnTo>
                  <a:pt x="0" y="1287665"/>
                </a:lnTo>
                <a:lnTo>
                  <a:pt x="0" y="0"/>
                </a:lnTo>
                <a:close/>
              </a:path>
            </a:pathLst>
          </a:custGeom>
          <a:blipFill>
            <a:blip r:embed="rId2"/>
            <a:stretch>
              <a:fillRect/>
            </a:stretch>
          </a:blipFill>
        </p:spPr>
      </p:sp>
      <p:sp>
        <p:nvSpPr>
          <p:cNvPr id="3" name="Freeform 3"/>
          <p:cNvSpPr/>
          <p:nvPr/>
        </p:nvSpPr>
        <p:spPr>
          <a:xfrm>
            <a:off x="16451057" y="0"/>
            <a:ext cx="2895173" cy="2750415"/>
          </a:xfrm>
          <a:custGeom>
            <a:avLst/>
            <a:gdLst/>
            <a:ahLst/>
            <a:cxnLst/>
            <a:rect l="l" t="t" r="r" b="b"/>
            <a:pathLst>
              <a:path w="2895173" h="2750415">
                <a:moveTo>
                  <a:pt x="0" y="0"/>
                </a:moveTo>
                <a:lnTo>
                  <a:pt x="2895174" y="0"/>
                </a:lnTo>
                <a:lnTo>
                  <a:pt x="2895174" y="2750415"/>
                </a:lnTo>
                <a:lnTo>
                  <a:pt x="0" y="2750415"/>
                </a:lnTo>
                <a:lnTo>
                  <a:pt x="0" y="0"/>
                </a:lnTo>
                <a:close/>
              </a:path>
            </a:pathLst>
          </a:custGeom>
          <a:blipFill>
            <a:blip r:embed="rId3"/>
            <a:stretch>
              <a:fillRect/>
            </a:stretch>
          </a:blipFill>
        </p:spPr>
      </p:sp>
      <p:sp>
        <p:nvSpPr>
          <p:cNvPr id="4" name="Freeform 4"/>
          <p:cNvSpPr/>
          <p:nvPr/>
        </p:nvSpPr>
        <p:spPr>
          <a:xfrm>
            <a:off x="0"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6326271"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652542"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3237823" y="4291578"/>
            <a:ext cx="12189480" cy="2445979"/>
            <a:chOff x="0" y="0"/>
            <a:chExt cx="16252640" cy="3261305"/>
          </a:xfrm>
        </p:grpSpPr>
        <p:sp>
          <p:nvSpPr>
            <p:cNvPr id="8" name="Freeform 8"/>
            <p:cNvSpPr/>
            <p:nvPr/>
          </p:nvSpPr>
          <p:spPr>
            <a:xfrm>
              <a:off x="0" y="184165"/>
              <a:ext cx="3251597" cy="2719148"/>
            </a:xfrm>
            <a:custGeom>
              <a:avLst/>
              <a:gdLst/>
              <a:ahLst/>
              <a:cxnLst/>
              <a:rect l="l" t="t" r="r" b="b"/>
              <a:pathLst>
                <a:path w="3251597" h="2719148">
                  <a:moveTo>
                    <a:pt x="0" y="0"/>
                  </a:moveTo>
                  <a:lnTo>
                    <a:pt x="3251597" y="0"/>
                  </a:lnTo>
                  <a:lnTo>
                    <a:pt x="3251597" y="2719148"/>
                  </a:lnTo>
                  <a:lnTo>
                    <a:pt x="0" y="2719148"/>
                  </a:lnTo>
                  <a:lnTo>
                    <a:pt x="0" y="0"/>
                  </a:lnTo>
                  <a:close/>
                </a:path>
              </a:pathLst>
            </a:custGeom>
            <a:blipFill>
              <a:blip r:embed="rId6"/>
              <a:stretch>
                <a:fillRect/>
              </a:stretch>
            </a:blipFill>
          </p:spPr>
        </p:sp>
        <p:sp>
          <p:nvSpPr>
            <p:cNvPr id="9" name="Freeform 9"/>
            <p:cNvSpPr/>
            <p:nvPr/>
          </p:nvSpPr>
          <p:spPr>
            <a:xfrm>
              <a:off x="3693467" y="115494"/>
              <a:ext cx="2998938" cy="2856489"/>
            </a:xfrm>
            <a:custGeom>
              <a:avLst/>
              <a:gdLst/>
              <a:ahLst/>
              <a:cxnLst/>
              <a:rect l="l" t="t" r="r" b="b"/>
              <a:pathLst>
                <a:path w="2998938" h="2856489">
                  <a:moveTo>
                    <a:pt x="0" y="0"/>
                  </a:moveTo>
                  <a:lnTo>
                    <a:pt x="2998938" y="0"/>
                  </a:lnTo>
                  <a:lnTo>
                    <a:pt x="2998938" y="2856489"/>
                  </a:lnTo>
                  <a:lnTo>
                    <a:pt x="0" y="2856489"/>
                  </a:lnTo>
                  <a:lnTo>
                    <a:pt x="0" y="0"/>
                  </a:lnTo>
                  <a:close/>
                </a:path>
              </a:pathLst>
            </a:custGeom>
            <a:blipFill>
              <a:blip r:embed="rId7"/>
              <a:stretch>
                <a:fillRect/>
              </a:stretch>
            </a:blipFill>
          </p:spPr>
        </p:sp>
        <p:sp>
          <p:nvSpPr>
            <p:cNvPr id="10" name="Freeform 10"/>
            <p:cNvSpPr/>
            <p:nvPr/>
          </p:nvSpPr>
          <p:spPr>
            <a:xfrm>
              <a:off x="7136905" y="115494"/>
              <a:ext cx="2858756" cy="3145811"/>
            </a:xfrm>
            <a:custGeom>
              <a:avLst/>
              <a:gdLst/>
              <a:ahLst/>
              <a:cxnLst/>
              <a:rect l="l" t="t" r="r" b="b"/>
              <a:pathLst>
                <a:path w="2858756" h="3145811">
                  <a:moveTo>
                    <a:pt x="0" y="0"/>
                  </a:moveTo>
                  <a:lnTo>
                    <a:pt x="2858756" y="0"/>
                  </a:lnTo>
                  <a:lnTo>
                    <a:pt x="2858756" y="3145811"/>
                  </a:lnTo>
                  <a:lnTo>
                    <a:pt x="0" y="3145811"/>
                  </a:lnTo>
                  <a:lnTo>
                    <a:pt x="0" y="0"/>
                  </a:lnTo>
                  <a:close/>
                </a:path>
              </a:pathLst>
            </a:custGeom>
            <a:blipFill>
              <a:blip r:embed="rId8"/>
              <a:stretch>
                <a:fillRect/>
              </a:stretch>
            </a:blipFill>
          </p:spPr>
        </p:sp>
        <p:sp>
          <p:nvSpPr>
            <p:cNvPr id="11" name="Freeform 11"/>
            <p:cNvSpPr/>
            <p:nvPr/>
          </p:nvSpPr>
          <p:spPr>
            <a:xfrm>
              <a:off x="10440161" y="0"/>
              <a:ext cx="2641657" cy="3261305"/>
            </a:xfrm>
            <a:custGeom>
              <a:avLst/>
              <a:gdLst/>
              <a:ahLst/>
              <a:cxnLst/>
              <a:rect l="l" t="t" r="r" b="b"/>
              <a:pathLst>
                <a:path w="2641657" h="3261305">
                  <a:moveTo>
                    <a:pt x="0" y="0"/>
                  </a:moveTo>
                  <a:lnTo>
                    <a:pt x="2641657" y="0"/>
                  </a:lnTo>
                  <a:lnTo>
                    <a:pt x="2641657" y="3261305"/>
                  </a:lnTo>
                  <a:lnTo>
                    <a:pt x="0" y="3261305"/>
                  </a:lnTo>
                  <a:lnTo>
                    <a:pt x="0" y="0"/>
                  </a:lnTo>
                  <a:close/>
                </a:path>
              </a:pathLst>
            </a:custGeom>
            <a:blipFill>
              <a:blip r:embed="rId9"/>
              <a:stretch>
                <a:fillRect/>
              </a:stretch>
            </a:blipFill>
          </p:spPr>
        </p:sp>
        <p:sp>
          <p:nvSpPr>
            <p:cNvPr id="12" name="Freeform 12"/>
            <p:cNvSpPr/>
            <p:nvPr/>
          </p:nvSpPr>
          <p:spPr>
            <a:xfrm>
              <a:off x="13526318" y="114035"/>
              <a:ext cx="2726323" cy="3147270"/>
            </a:xfrm>
            <a:custGeom>
              <a:avLst/>
              <a:gdLst/>
              <a:ahLst/>
              <a:cxnLst/>
              <a:rect l="l" t="t" r="r" b="b"/>
              <a:pathLst>
                <a:path w="2726323" h="3147270">
                  <a:moveTo>
                    <a:pt x="0" y="0"/>
                  </a:moveTo>
                  <a:lnTo>
                    <a:pt x="2726322" y="0"/>
                  </a:lnTo>
                  <a:lnTo>
                    <a:pt x="2726322" y="3147270"/>
                  </a:lnTo>
                  <a:lnTo>
                    <a:pt x="0" y="3147270"/>
                  </a:lnTo>
                  <a:lnTo>
                    <a:pt x="0" y="0"/>
                  </a:lnTo>
                  <a:close/>
                </a:path>
              </a:pathLst>
            </a:custGeom>
            <a:blipFill>
              <a:blip r:embed="rId10"/>
              <a:stretch>
                <a:fillRect/>
              </a:stretch>
            </a:blipFill>
          </p:spPr>
        </p:sp>
      </p:grpSp>
      <p:sp>
        <p:nvSpPr>
          <p:cNvPr id="13" name="TextBox 13"/>
          <p:cNvSpPr txBox="1"/>
          <p:nvPr/>
        </p:nvSpPr>
        <p:spPr>
          <a:xfrm>
            <a:off x="6170364" y="1913490"/>
            <a:ext cx="5947271" cy="2378088"/>
          </a:xfrm>
          <a:prstGeom prst="rect">
            <a:avLst/>
          </a:prstGeom>
        </p:spPr>
        <p:txBody>
          <a:bodyPr lIns="0" tIns="0" rIns="0" bIns="0" rtlCol="0" anchor="t">
            <a:spAutoFit/>
          </a:bodyPr>
          <a:lstStyle/>
          <a:p>
            <a:pPr algn="ctr">
              <a:lnSpc>
                <a:spcPts val="19599"/>
              </a:lnSpc>
            </a:pPr>
            <a:r>
              <a:rPr lang="en-US" sz="13999">
                <a:solidFill>
                  <a:srgbClr val="FA643F"/>
                </a:solidFill>
                <a:latin typeface="Bright Retro"/>
              </a:rPr>
              <a:t>ALEXNET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5563B"/>
        </a:solidFill>
        <a:effectLst/>
      </p:bgPr>
    </p:bg>
    <p:spTree>
      <p:nvGrpSpPr>
        <p:cNvPr id="1" name=""/>
        <p:cNvGrpSpPr/>
        <p:nvPr/>
      </p:nvGrpSpPr>
      <p:grpSpPr>
        <a:xfrm>
          <a:off x="0" y="0"/>
          <a:ext cx="0" cy="0"/>
          <a:chOff x="0" y="0"/>
          <a:chExt cx="0" cy="0"/>
        </a:xfrm>
      </p:grpSpPr>
      <p:sp>
        <p:nvSpPr>
          <p:cNvPr id="2" name="Freeform 2"/>
          <p:cNvSpPr/>
          <p:nvPr/>
        </p:nvSpPr>
        <p:spPr>
          <a:xfrm>
            <a:off x="0"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24975"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704633"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498478" y="1150373"/>
            <a:ext cx="3992529" cy="646064"/>
          </a:xfrm>
          <a:custGeom>
            <a:avLst/>
            <a:gdLst/>
            <a:ahLst/>
            <a:cxnLst/>
            <a:rect l="l" t="t" r="r" b="b"/>
            <a:pathLst>
              <a:path w="3992529" h="646064">
                <a:moveTo>
                  <a:pt x="0" y="0"/>
                </a:moveTo>
                <a:lnTo>
                  <a:pt x="3992529" y="0"/>
                </a:lnTo>
                <a:lnTo>
                  <a:pt x="3992529" y="646064"/>
                </a:lnTo>
                <a:lnTo>
                  <a:pt x="0" y="6460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5801897" y="142403"/>
            <a:ext cx="6684206" cy="2099955"/>
          </a:xfrm>
          <a:custGeom>
            <a:avLst/>
            <a:gdLst/>
            <a:ahLst/>
            <a:cxnLst/>
            <a:rect l="l" t="t" r="r" b="b"/>
            <a:pathLst>
              <a:path w="6684206" h="2099955">
                <a:moveTo>
                  <a:pt x="0" y="0"/>
                </a:moveTo>
                <a:lnTo>
                  <a:pt x="6684206" y="0"/>
                </a:lnTo>
                <a:lnTo>
                  <a:pt x="6684206" y="2099955"/>
                </a:lnTo>
                <a:lnTo>
                  <a:pt x="0" y="2099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6362233" y="142403"/>
            <a:ext cx="3509886" cy="1654034"/>
          </a:xfrm>
          <a:custGeom>
            <a:avLst/>
            <a:gdLst/>
            <a:ahLst/>
            <a:cxnLst/>
            <a:rect l="l" t="t" r="r" b="b"/>
            <a:pathLst>
              <a:path w="3509886" h="1654034">
                <a:moveTo>
                  <a:pt x="0" y="0"/>
                </a:moveTo>
                <a:lnTo>
                  <a:pt x="3509886" y="0"/>
                </a:lnTo>
                <a:lnTo>
                  <a:pt x="3509886" y="1654034"/>
                </a:lnTo>
                <a:lnTo>
                  <a:pt x="0" y="1654034"/>
                </a:lnTo>
                <a:lnTo>
                  <a:pt x="0" y="0"/>
                </a:lnTo>
                <a:close/>
              </a:path>
            </a:pathLst>
          </a:custGeom>
          <a:blipFill>
            <a:blip r:embed="rId8"/>
            <a:stretch>
              <a:fillRect/>
            </a:stretch>
          </a:blipFill>
        </p:spPr>
      </p:sp>
      <p:sp>
        <p:nvSpPr>
          <p:cNvPr id="8" name="Freeform 8"/>
          <p:cNvSpPr/>
          <p:nvPr/>
        </p:nvSpPr>
        <p:spPr>
          <a:xfrm>
            <a:off x="8012261" y="7038533"/>
            <a:ext cx="1986952" cy="1994431"/>
          </a:xfrm>
          <a:custGeom>
            <a:avLst/>
            <a:gdLst/>
            <a:ahLst/>
            <a:cxnLst/>
            <a:rect l="l" t="t" r="r" b="b"/>
            <a:pathLst>
              <a:path w="1986952" h="1994431">
                <a:moveTo>
                  <a:pt x="0" y="0"/>
                </a:moveTo>
                <a:lnTo>
                  <a:pt x="1986952" y="0"/>
                </a:lnTo>
                <a:lnTo>
                  <a:pt x="1986952" y="1994431"/>
                </a:lnTo>
                <a:lnTo>
                  <a:pt x="0" y="19944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9005737" y="2534717"/>
            <a:ext cx="9111440" cy="5501032"/>
          </a:xfrm>
          <a:custGeom>
            <a:avLst/>
            <a:gdLst/>
            <a:ahLst/>
            <a:cxnLst/>
            <a:rect l="l" t="t" r="r" b="b"/>
            <a:pathLst>
              <a:path w="9111440" h="5501032">
                <a:moveTo>
                  <a:pt x="0" y="0"/>
                </a:moveTo>
                <a:lnTo>
                  <a:pt x="9111439" y="0"/>
                </a:lnTo>
                <a:lnTo>
                  <a:pt x="9111439" y="5501032"/>
                </a:lnTo>
                <a:lnTo>
                  <a:pt x="0" y="5501032"/>
                </a:lnTo>
                <a:lnTo>
                  <a:pt x="0" y="0"/>
                </a:lnTo>
                <a:close/>
              </a:path>
            </a:pathLst>
          </a:custGeom>
          <a:blipFill>
            <a:blip r:embed="rId11">
              <a:alphaModFix amt="88000"/>
              <a:extLst>
                <a:ext uri="{96DAC541-7B7A-43D3-8B79-37D633B846F1}">
                  <asvg:svgBlip xmlns:asvg="http://schemas.microsoft.com/office/drawing/2016/SVG/main" r:embed="rId12"/>
                </a:ext>
              </a:extLst>
            </a:blip>
            <a:stretch>
              <a:fillRect/>
            </a:stretch>
          </a:blipFill>
        </p:spPr>
      </p:sp>
      <p:sp>
        <p:nvSpPr>
          <p:cNvPr id="10" name="Freeform 10"/>
          <p:cNvSpPr/>
          <p:nvPr/>
        </p:nvSpPr>
        <p:spPr>
          <a:xfrm rot="9113044">
            <a:off x="16101371" y="7016921"/>
            <a:ext cx="3638907" cy="1470725"/>
          </a:xfrm>
          <a:custGeom>
            <a:avLst/>
            <a:gdLst/>
            <a:ahLst/>
            <a:cxnLst/>
            <a:rect l="l" t="t" r="r" b="b"/>
            <a:pathLst>
              <a:path w="3638907" h="1470725">
                <a:moveTo>
                  <a:pt x="0" y="0"/>
                </a:moveTo>
                <a:lnTo>
                  <a:pt x="3638907" y="0"/>
                </a:lnTo>
                <a:lnTo>
                  <a:pt x="3638907" y="1470725"/>
                </a:lnTo>
                <a:lnTo>
                  <a:pt x="0" y="1470725"/>
                </a:lnTo>
                <a:lnTo>
                  <a:pt x="0" y="0"/>
                </a:lnTo>
                <a:close/>
              </a:path>
            </a:pathLst>
          </a:custGeom>
          <a:blipFill>
            <a:blip r:embed="rId13"/>
            <a:stretch>
              <a:fillRect/>
            </a:stretch>
          </a:blipFill>
        </p:spPr>
      </p:sp>
      <p:sp>
        <p:nvSpPr>
          <p:cNvPr id="11" name="Freeform 11"/>
          <p:cNvSpPr/>
          <p:nvPr/>
        </p:nvSpPr>
        <p:spPr>
          <a:xfrm>
            <a:off x="17568758" y="2242358"/>
            <a:ext cx="1096836" cy="933225"/>
          </a:xfrm>
          <a:custGeom>
            <a:avLst/>
            <a:gdLst/>
            <a:ahLst/>
            <a:cxnLst/>
            <a:rect l="l" t="t" r="r" b="b"/>
            <a:pathLst>
              <a:path w="1096836" h="933225">
                <a:moveTo>
                  <a:pt x="0" y="0"/>
                </a:moveTo>
                <a:lnTo>
                  <a:pt x="1096836" y="0"/>
                </a:lnTo>
                <a:lnTo>
                  <a:pt x="1096836" y="933224"/>
                </a:lnTo>
                <a:lnTo>
                  <a:pt x="0" y="933224"/>
                </a:lnTo>
                <a:lnTo>
                  <a:pt x="0" y="0"/>
                </a:lnTo>
                <a:close/>
              </a:path>
            </a:pathLst>
          </a:custGeom>
          <a:blipFill>
            <a:blip r:embed="rId14"/>
            <a:stretch>
              <a:fillRect/>
            </a:stretch>
          </a:blipFill>
        </p:spPr>
      </p:sp>
      <p:sp>
        <p:nvSpPr>
          <p:cNvPr id="12" name="TextBox 12"/>
          <p:cNvSpPr txBox="1"/>
          <p:nvPr/>
        </p:nvSpPr>
        <p:spPr>
          <a:xfrm>
            <a:off x="4189662" y="21196"/>
            <a:ext cx="9908675" cy="2113769"/>
          </a:xfrm>
          <a:prstGeom prst="rect">
            <a:avLst/>
          </a:prstGeom>
        </p:spPr>
        <p:txBody>
          <a:bodyPr lIns="0" tIns="0" rIns="0" bIns="0" rtlCol="0" anchor="t">
            <a:spAutoFit/>
          </a:bodyPr>
          <a:lstStyle/>
          <a:p>
            <a:pPr algn="ctr">
              <a:lnSpc>
                <a:spcPts val="17368"/>
              </a:lnSpc>
            </a:pPr>
            <a:r>
              <a:rPr lang="en-US" sz="12405">
                <a:solidFill>
                  <a:srgbClr val="020202"/>
                </a:solidFill>
                <a:latin typeface="Bright Retro"/>
              </a:rPr>
              <a:t>AlexNet</a:t>
            </a:r>
          </a:p>
        </p:txBody>
      </p:sp>
      <p:sp>
        <p:nvSpPr>
          <p:cNvPr id="13" name="TextBox 13"/>
          <p:cNvSpPr txBox="1"/>
          <p:nvPr/>
        </p:nvSpPr>
        <p:spPr>
          <a:xfrm>
            <a:off x="10652968" y="3685108"/>
            <a:ext cx="5974415" cy="3743325"/>
          </a:xfrm>
          <a:prstGeom prst="rect">
            <a:avLst/>
          </a:prstGeom>
        </p:spPr>
        <p:txBody>
          <a:bodyPr lIns="0" tIns="0" rIns="0" bIns="0" rtlCol="0" anchor="t">
            <a:spAutoFit/>
          </a:bodyPr>
          <a:lstStyle/>
          <a:p>
            <a:pPr algn="ctr">
              <a:lnSpc>
                <a:spcPts val="3735"/>
              </a:lnSpc>
            </a:pPr>
            <a:r>
              <a:rPr lang="en-US" sz="3112">
                <a:solidFill>
                  <a:srgbClr val="020202"/>
                </a:solidFill>
                <a:latin typeface="Glacial Indifference Bold"/>
              </a:rPr>
              <a:t>IMPORT MODULE FROM TENSORFLOW:</a:t>
            </a:r>
          </a:p>
          <a:p>
            <a:pPr algn="ctr">
              <a:lnSpc>
                <a:spcPts val="3735"/>
              </a:lnSpc>
            </a:pPr>
            <a:r>
              <a:rPr lang="en-US" sz="3112">
                <a:solidFill>
                  <a:srgbClr val="020202"/>
                </a:solidFill>
                <a:latin typeface="Glacial Indifference"/>
              </a:rPr>
              <a:t>Sequential, Dense, Conv2D, MaxPooling2D, Flatten, Dropout</a:t>
            </a:r>
          </a:p>
          <a:p>
            <a:pPr algn="ctr">
              <a:lnSpc>
                <a:spcPts val="3735"/>
              </a:lnSpc>
            </a:pPr>
            <a:endParaRPr lang="en-US" sz="3112">
              <a:solidFill>
                <a:srgbClr val="020202"/>
              </a:solidFill>
              <a:latin typeface="Glacial Indifference"/>
            </a:endParaRPr>
          </a:p>
          <a:p>
            <a:pPr algn="ctr">
              <a:lnSpc>
                <a:spcPts val="3735"/>
              </a:lnSpc>
            </a:pPr>
            <a:r>
              <a:rPr lang="en-US" sz="3112">
                <a:solidFill>
                  <a:srgbClr val="020202"/>
                </a:solidFill>
                <a:latin typeface="Glacial Indifference Bold"/>
              </a:rPr>
              <a:t>INITIALIZATION MODEL</a:t>
            </a:r>
          </a:p>
          <a:p>
            <a:pPr algn="ctr">
              <a:lnSpc>
                <a:spcPts val="3735"/>
              </a:lnSpc>
            </a:pPr>
            <a:r>
              <a:rPr lang="en-US" sz="3112">
                <a:solidFill>
                  <a:srgbClr val="020202"/>
                </a:solidFill>
                <a:latin typeface="Glacial Indifference"/>
              </a:rPr>
              <a:t>model = Sequential()</a:t>
            </a:r>
          </a:p>
          <a:p>
            <a:pPr algn="ctr">
              <a:lnSpc>
                <a:spcPts val="3735"/>
              </a:lnSpc>
            </a:pPr>
            <a:endParaRPr lang="en-US" sz="3112">
              <a:solidFill>
                <a:srgbClr val="020202"/>
              </a:solidFill>
              <a:latin typeface="Glacial Indifference"/>
            </a:endParaRPr>
          </a:p>
        </p:txBody>
      </p:sp>
      <p:grpSp>
        <p:nvGrpSpPr>
          <p:cNvPr id="14" name="Group 14"/>
          <p:cNvGrpSpPr/>
          <p:nvPr/>
        </p:nvGrpSpPr>
        <p:grpSpPr>
          <a:xfrm>
            <a:off x="176584" y="2244959"/>
            <a:ext cx="8540962" cy="6080548"/>
            <a:chOff x="0" y="0"/>
            <a:chExt cx="2268661" cy="1615123"/>
          </a:xfrm>
        </p:grpSpPr>
        <p:sp>
          <p:nvSpPr>
            <p:cNvPr id="15" name="Freeform 15"/>
            <p:cNvSpPr/>
            <p:nvPr/>
          </p:nvSpPr>
          <p:spPr>
            <a:xfrm>
              <a:off x="0" y="0"/>
              <a:ext cx="2268661" cy="1615123"/>
            </a:xfrm>
            <a:custGeom>
              <a:avLst/>
              <a:gdLst/>
              <a:ahLst/>
              <a:cxnLst/>
              <a:rect l="l" t="t" r="r" b="b"/>
              <a:pathLst>
                <a:path w="2268661" h="1615123">
                  <a:moveTo>
                    <a:pt x="46229" y="0"/>
                  </a:moveTo>
                  <a:lnTo>
                    <a:pt x="2222432" y="0"/>
                  </a:lnTo>
                  <a:cubicBezTo>
                    <a:pt x="2247964" y="0"/>
                    <a:pt x="2268661" y="20697"/>
                    <a:pt x="2268661" y="46229"/>
                  </a:cubicBezTo>
                  <a:lnTo>
                    <a:pt x="2268661" y="1568894"/>
                  </a:lnTo>
                  <a:cubicBezTo>
                    <a:pt x="2268661" y="1594426"/>
                    <a:pt x="2247964" y="1615123"/>
                    <a:pt x="2222432" y="1615123"/>
                  </a:cubicBezTo>
                  <a:lnTo>
                    <a:pt x="46229" y="1615123"/>
                  </a:lnTo>
                  <a:cubicBezTo>
                    <a:pt x="20697" y="1615123"/>
                    <a:pt x="0" y="1594426"/>
                    <a:pt x="0" y="1568894"/>
                  </a:cubicBezTo>
                  <a:lnTo>
                    <a:pt x="0" y="46229"/>
                  </a:lnTo>
                  <a:cubicBezTo>
                    <a:pt x="0" y="20697"/>
                    <a:pt x="20697" y="0"/>
                    <a:pt x="46229" y="0"/>
                  </a:cubicBezTo>
                  <a:close/>
                </a:path>
              </a:pathLst>
            </a:custGeom>
            <a:solidFill>
              <a:srgbClr val="FFF9F5"/>
            </a:solidFill>
          </p:spPr>
        </p:sp>
        <p:sp>
          <p:nvSpPr>
            <p:cNvPr id="16" name="TextBox 16"/>
            <p:cNvSpPr txBox="1"/>
            <p:nvPr/>
          </p:nvSpPr>
          <p:spPr>
            <a:xfrm>
              <a:off x="0" y="-9525"/>
              <a:ext cx="2268661" cy="1624648"/>
            </a:xfrm>
            <a:prstGeom prst="rect">
              <a:avLst/>
            </a:prstGeom>
          </p:spPr>
          <p:txBody>
            <a:bodyPr lIns="50800" tIns="50800" rIns="50800" bIns="50800" rtlCol="0" anchor="ctr"/>
            <a:lstStyle/>
            <a:p>
              <a:pPr algn="ctr">
                <a:lnSpc>
                  <a:spcPts val="3145"/>
                </a:lnSpc>
              </a:pPr>
              <a:endParaRPr/>
            </a:p>
          </p:txBody>
        </p:sp>
      </p:grpSp>
      <p:sp>
        <p:nvSpPr>
          <p:cNvPr id="17" name="TextBox 17"/>
          <p:cNvSpPr txBox="1"/>
          <p:nvPr/>
        </p:nvSpPr>
        <p:spPr>
          <a:xfrm>
            <a:off x="918165" y="3121384"/>
            <a:ext cx="6608651" cy="4105275"/>
          </a:xfrm>
          <a:prstGeom prst="rect">
            <a:avLst/>
          </a:prstGeom>
        </p:spPr>
        <p:txBody>
          <a:bodyPr lIns="0" tIns="0" rIns="0" bIns="0" rtlCol="0" anchor="t">
            <a:spAutoFit/>
          </a:bodyPr>
          <a:lstStyle/>
          <a:p>
            <a:pPr algn="just">
              <a:lnSpc>
                <a:spcPts val="3250"/>
              </a:lnSpc>
            </a:pPr>
            <a:r>
              <a:rPr lang="en-US" sz="2708">
                <a:solidFill>
                  <a:srgbClr val="020202"/>
                </a:solidFill>
                <a:latin typeface="Glacial Indifference"/>
              </a:rPr>
              <a:t>AlexNet adalah sebuah revolusi dalam CNN, yang memperkenalkan ReLU sebagai fungsi aktivasi, mempercepat pelatihan dengan gradient yang lebih stabil. Teknik Dropout yang diterapkan pada Fully Connected Layers membantu mencegah overfitting. </a:t>
            </a:r>
          </a:p>
          <a:p>
            <a:pPr algn="just">
              <a:lnSpc>
                <a:spcPts val="3250"/>
              </a:lnSpc>
            </a:pPr>
            <a:endParaRPr lang="en-US" sz="2708">
              <a:solidFill>
                <a:srgbClr val="020202"/>
              </a:solidFill>
              <a:latin typeface="Glacial Indifference"/>
            </a:endParaRPr>
          </a:p>
          <a:p>
            <a:pPr algn="just">
              <a:lnSpc>
                <a:spcPts val="3250"/>
              </a:lnSpc>
            </a:pPr>
            <a:r>
              <a:rPr lang="en-US" sz="2708">
                <a:solidFill>
                  <a:srgbClr val="020202"/>
                </a:solidFill>
                <a:latin typeface="Glacial Indifference Semi-Bold"/>
              </a:rPr>
              <a:t>Inisialisasi Model</a:t>
            </a:r>
            <a:r>
              <a:rPr lang="en-US" sz="2708">
                <a:solidFill>
                  <a:srgbClr val="020202"/>
                </a:solidFill>
                <a:latin typeface="Glacial Indifference"/>
              </a:rPr>
              <a:t>: Model CNN alexnet ini akan dibangun menggunakan </a:t>
            </a:r>
            <a:r>
              <a:rPr lang="en-US" sz="2708">
                <a:solidFill>
                  <a:srgbClr val="020202"/>
                </a:solidFill>
                <a:latin typeface="Glacial Indifference Semi-Bold"/>
              </a:rPr>
              <a:t>Sequential</a:t>
            </a:r>
            <a:r>
              <a:rPr lang="en-US" sz="2708">
                <a:solidFill>
                  <a:srgbClr val="020202"/>
                </a:solidFill>
                <a:latin typeface="Glacial Indifference"/>
              </a:rPr>
              <a:t> dari TensorFlow Keras.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5563B"/>
        </a:solidFill>
        <a:effectLst/>
      </p:bgPr>
    </p:bg>
    <p:spTree>
      <p:nvGrpSpPr>
        <p:cNvPr id="1" name=""/>
        <p:cNvGrpSpPr/>
        <p:nvPr/>
      </p:nvGrpSpPr>
      <p:grpSpPr>
        <a:xfrm>
          <a:off x="0" y="0"/>
          <a:ext cx="0" cy="0"/>
          <a:chOff x="0" y="0"/>
          <a:chExt cx="0" cy="0"/>
        </a:xfrm>
      </p:grpSpPr>
      <p:sp>
        <p:nvSpPr>
          <p:cNvPr id="2" name="Freeform 2"/>
          <p:cNvSpPr/>
          <p:nvPr/>
        </p:nvSpPr>
        <p:spPr>
          <a:xfrm>
            <a:off x="0"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24975"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704633"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498478" y="1150373"/>
            <a:ext cx="3992529" cy="646064"/>
          </a:xfrm>
          <a:custGeom>
            <a:avLst/>
            <a:gdLst/>
            <a:ahLst/>
            <a:cxnLst/>
            <a:rect l="l" t="t" r="r" b="b"/>
            <a:pathLst>
              <a:path w="3992529" h="646064">
                <a:moveTo>
                  <a:pt x="0" y="0"/>
                </a:moveTo>
                <a:lnTo>
                  <a:pt x="3992529" y="0"/>
                </a:lnTo>
                <a:lnTo>
                  <a:pt x="3992529" y="646064"/>
                </a:lnTo>
                <a:lnTo>
                  <a:pt x="0" y="6460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362233" y="142403"/>
            <a:ext cx="3509886" cy="1654034"/>
          </a:xfrm>
          <a:custGeom>
            <a:avLst/>
            <a:gdLst/>
            <a:ahLst/>
            <a:cxnLst/>
            <a:rect l="l" t="t" r="r" b="b"/>
            <a:pathLst>
              <a:path w="3509886" h="1654034">
                <a:moveTo>
                  <a:pt x="0" y="0"/>
                </a:moveTo>
                <a:lnTo>
                  <a:pt x="3509886" y="0"/>
                </a:lnTo>
                <a:lnTo>
                  <a:pt x="3509886" y="1654034"/>
                </a:lnTo>
                <a:lnTo>
                  <a:pt x="0" y="1654034"/>
                </a:lnTo>
                <a:lnTo>
                  <a:pt x="0" y="0"/>
                </a:lnTo>
                <a:close/>
              </a:path>
            </a:pathLst>
          </a:custGeom>
          <a:blipFill>
            <a:blip r:embed="rId6"/>
            <a:stretch>
              <a:fillRect/>
            </a:stretch>
          </a:blipFill>
        </p:spPr>
      </p:sp>
      <p:sp>
        <p:nvSpPr>
          <p:cNvPr id="7" name="Freeform 7"/>
          <p:cNvSpPr/>
          <p:nvPr/>
        </p:nvSpPr>
        <p:spPr>
          <a:xfrm rot="9113044">
            <a:off x="16101371" y="7016921"/>
            <a:ext cx="3638907" cy="1470725"/>
          </a:xfrm>
          <a:custGeom>
            <a:avLst/>
            <a:gdLst/>
            <a:ahLst/>
            <a:cxnLst/>
            <a:rect l="l" t="t" r="r" b="b"/>
            <a:pathLst>
              <a:path w="3638907" h="1470725">
                <a:moveTo>
                  <a:pt x="0" y="0"/>
                </a:moveTo>
                <a:lnTo>
                  <a:pt x="3638907" y="0"/>
                </a:lnTo>
                <a:lnTo>
                  <a:pt x="3638907" y="1470725"/>
                </a:lnTo>
                <a:lnTo>
                  <a:pt x="0" y="1470725"/>
                </a:lnTo>
                <a:lnTo>
                  <a:pt x="0" y="0"/>
                </a:lnTo>
                <a:close/>
              </a:path>
            </a:pathLst>
          </a:custGeom>
          <a:blipFill>
            <a:blip r:embed="rId7"/>
            <a:stretch>
              <a:fillRect/>
            </a:stretch>
          </a:blipFill>
        </p:spPr>
      </p:sp>
      <p:sp>
        <p:nvSpPr>
          <p:cNvPr id="8" name="Freeform 8"/>
          <p:cNvSpPr/>
          <p:nvPr/>
        </p:nvSpPr>
        <p:spPr>
          <a:xfrm>
            <a:off x="17568758" y="2242358"/>
            <a:ext cx="1096836" cy="933225"/>
          </a:xfrm>
          <a:custGeom>
            <a:avLst/>
            <a:gdLst/>
            <a:ahLst/>
            <a:cxnLst/>
            <a:rect l="l" t="t" r="r" b="b"/>
            <a:pathLst>
              <a:path w="1096836" h="933225">
                <a:moveTo>
                  <a:pt x="0" y="0"/>
                </a:moveTo>
                <a:lnTo>
                  <a:pt x="1096836" y="0"/>
                </a:lnTo>
                <a:lnTo>
                  <a:pt x="1096836" y="933224"/>
                </a:lnTo>
                <a:lnTo>
                  <a:pt x="0" y="933224"/>
                </a:lnTo>
                <a:lnTo>
                  <a:pt x="0" y="0"/>
                </a:lnTo>
                <a:close/>
              </a:path>
            </a:pathLst>
          </a:custGeom>
          <a:blipFill>
            <a:blip r:embed="rId8"/>
            <a:stretch>
              <a:fillRect/>
            </a:stretch>
          </a:blipFill>
        </p:spPr>
      </p:sp>
      <p:grpSp>
        <p:nvGrpSpPr>
          <p:cNvPr id="9" name="Group 9"/>
          <p:cNvGrpSpPr/>
          <p:nvPr/>
        </p:nvGrpSpPr>
        <p:grpSpPr>
          <a:xfrm>
            <a:off x="352298" y="932866"/>
            <a:ext cx="12884655" cy="4485433"/>
            <a:chOff x="0" y="0"/>
            <a:chExt cx="17179540" cy="5980578"/>
          </a:xfrm>
        </p:grpSpPr>
        <p:sp>
          <p:nvSpPr>
            <p:cNvPr id="10" name="Freeform 10"/>
            <p:cNvSpPr/>
            <p:nvPr/>
          </p:nvSpPr>
          <p:spPr>
            <a:xfrm>
              <a:off x="0" y="0"/>
              <a:ext cx="17108388" cy="1284719"/>
            </a:xfrm>
            <a:custGeom>
              <a:avLst/>
              <a:gdLst/>
              <a:ahLst/>
              <a:cxnLst/>
              <a:rect l="l" t="t" r="r" b="b"/>
              <a:pathLst>
                <a:path w="17108388" h="1284719">
                  <a:moveTo>
                    <a:pt x="0" y="0"/>
                  </a:moveTo>
                  <a:lnTo>
                    <a:pt x="17108388" y="0"/>
                  </a:lnTo>
                  <a:lnTo>
                    <a:pt x="17108388" y="1284719"/>
                  </a:lnTo>
                  <a:lnTo>
                    <a:pt x="0" y="1284719"/>
                  </a:lnTo>
                  <a:lnTo>
                    <a:pt x="0" y="0"/>
                  </a:lnTo>
                  <a:close/>
                </a:path>
              </a:pathLst>
            </a:custGeom>
            <a:blipFill>
              <a:blip r:embed="rId9"/>
              <a:stretch>
                <a:fillRect/>
              </a:stretch>
            </a:blipFill>
          </p:spPr>
        </p:sp>
        <p:sp>
          <p:nvSpPr>
            <p:cNvPr id="11" name="Freeform 11"/>
            <p:cNvSpPr/>
            <p:nvPr/>
          </p:nvSpPr>
          <p:spPr>
            <a:xfrm>
              <a:off x="0" y="1284719"/>
              <a:ext cx="17126368" cy="1317413"/>
            </a:xfrm>
            <a:custGeom>
              <a:avLst/>
              <a:gdLst/>
              <a:ahLst/>
              <a:cxnLst/>
              <a:rect l="l" t="t" r="r" b="b"/>
              <a:pathLst>
                <a:path w="17126368" h="1317413">
                  <a:moveTo>
                    <a:pt x="0" y="0"/>
                  </a:moveTo>
                  <a:lnTo>
                    <a:pt x="17126368" y="0"/>
                  </a:lnTo>
                  <a:lnTo>
                    <a:pt x="17126368" y="1317413"/>
                  </a:lnTo>
                  <a:lnTo>
                    <a:pt x="0" y="1317413"/>
                  </a:lnTo>
                  <a:lnTo>
                    <a:pt x="0" y="0"/>
                  </a:lnTo>
                  <a:close/>
                </a:path>
              </a:pathLst>
            </a:custGeom>
            <a:blipFill>
              <a:blip r:embed="rId10"/>
              <a:stretch>
                <a:fillRect/>
              </a:stretch>
            </a:blipFill>
          </p:spPr>
        </p:sp>
        <p:sp>
          <p:nvSpPr>
            <p:cNvPr id="12" name="Freeform 12"/>
            <p:cNvSpPr/>
            <p:nvPr/>
          </p:nvSpPr>
          <p:spPr>
            <a:xfrm>
              <a:off x="0" y="2602132"/>
              <a:ext cx="17179540" cy="1026018"/>
            </a:xfrm>
            <a:custGeom>
              <a:avLst/>
              <a:gdLst/>
              <a:ahLst/>
              <a:cxnLst/>
              <a:rect l="l" t="t" r="r" b="b"/>
              <a:pathLst>
                <a:path w="17179540" h="1026018">
                  <a:moveTo>
                    <a:pt x="0" y="0"/>
                  </a:moveTo>
                  <a:lnTo>
                    <a:pt x="17179540" y="0"/>
                  </a:lnTo>
                  <a:lnTo>
                    <a:pt x="17179540" y="1026018"/>
                  </a:lnTo>
                  <a:lnTo>
                    <a:pt x="0" y="1026018"/>
                  </a:lnTo>
                  <a:lnTo>
                    <a:pt x="0" y="0"/>
                  </a:lnTo>
                  <a:close/>
                </a:path>
              </a:pathLst>
            </a:custGeom>
            <a:blipFill>
              <a:blip r:embed="rId11"/>
              <a:stretch>
                <a:fillRect/>
              </a:stretch>
            </a:blipFill>
          </p:spPr>
        </p:sp>
        <p:sp>
          <p:nvSpPr>
            <p:cNvPr id="13" name="Freeform 13"/>
            <p:cNvSpPr/>
            <p:nvPr/>
          </p:nvSpPr>
          <p:spPr>
            <a:xfrm>
              <a:off x="22648" y="3615277"/>
              <a:ext cx="16834470" cy="1082603"/>
            </a:xfrm>
            <a:custGeom>
              <a:avLst/>
              <a:gdLst/>
              <a:ahLst/>
              <a:cxnLst/>
              <a:rect l="l" t="t" r="r" b="b"/>
              <a:pathLst>
                <a:path w="16834470" h="1082603">
                  <a:moveTo>
                    <a:pt x="0" y="0"/>
                  </a:moveTo>
                  <a:lnTo>
                    <a:pt x="16834470" y="0"/>
                  </a:lnTo>
                  <a:lnTo>
                    <a:pt x="16834470" y="1082602"/>
                  </a:lnTo>
                  <a:lnTo>
                    <a:pt x="0" y="1082602"/>
                  </a:lnTo>
                  <a:lnTo>
                    <a:pt x="0" y="0"/>
                  </a:lnTo>
                  <a:close/>
                </a:path>
              </a:pathLst>
            </a:custGeom>
            <a:blipFill>
              <a:blip r:embed="rId12"/>
              <a:stretch>
                <a:fillRect/>
              </a:stretch>
            </a:blipFill>
          </p:spPr>
        </p:sp>
        <p:sp>
          <p:nvSpPr>
            <p:cNvPr id="14" name="Freeform 14"/>
            <p:cNvSpPr/>
            <p:nvPr/>
          </p:nvSpPr>
          <p:spPr>
            <a:xfrm>
              <a:off x="22648" y="4685006"/>
              <a:ext cx="17156892" cy="1295572"/>
            </a:xfrm>
            <a:custGeom>
              <a:avLst/>
              <a:gdLst/>
              <a:ahLst/>
              <a:cxnLst/>
              <a:rect l="l" t="t" r="r" b="b"/>
              <a:pathLst>
                <a:path w="17156892" h="1295572">
                  <a:moveTo>
                    <a:pt x="0" y="0"/>
                  </a:moveTo>
                  <a:lnTo>
                    <a:pt x="17156892" y="0"/>
                  </a:lnTo>
                  <a:lnTo>
                    <a:pt x="17156892" y="1295572"/>
                  </a:lnTo>
                  <a:lnTo>
                    <a:pt x="0" y="1295572"/>
                  </a:lnTo>
                  <a:lnTo>
                    <a:pt x="0" y="0"/>
                  </a:lnTo>
                  <a:close/>
                </a:path>
              </a:pathLst>
            </a:custGeom>
            <a:blipFill>
              <a:blip r:embed="rId13"/>
              <a:stretch>
                <a:fillRect/>
              </a:stretch>
            </a:blipFill>
          </p:spPr>
        </p:sp>
      </p:grpSp>
      <p:grpSp>
        <p:nvGrpSpPr>
          <p:cNvPr id="15" name="Group 15"/>
          <p:cNvGrpSpPr/>
          <p:nvPr/>
        </p:nvGrpSpPr>
        <p:grpSpPr>
          <a:xfrm>
            <a:off x="9398359" y="1987233"/>
            <a:ext cx="8718817" cy="7877619"/>
            <a:chOff x="0" y="0"/>
            <a:chExt cx="2315903" cy="2092463"/>
          </a:xfrm>
        </p:grpSpPr>
        <p:sp>
          <p:nvSpPr>
            <p:cNvPr id="16" name="Freeform 16"/>
            <p:cNvSpPr/>
            <p:nvPr/>
          </p:nvSpPr>
          <p:spPr>
            <a:xfrm>
              <a:off x="0" y="0"/>
              <a:ext cx="2315903" cy="2092463"/>
            </a:xfrm>
            <a:custGeom>
              <a:avLst/>
              <a:gdLst/>
              <a:ahLst/>
              <a:cxnLst/>
              <a:rect l="l" t="t" r="r" b="b"/>
              <a:pathLst>
                <a:path w="2315903" h="2092463">
                  <a:moveTo>
                    <a:pt x="45286" y="0"/>
                  </a:moveTo>
                  <a:lnTo>
                    <a:pt x="2270618" y="0"/>
                  </a:lnTo>
                  <a:cubicBezTo>
                    <a:pt x="2282628" y="0"/>
                    <a:pt x="2294147" y="4771"/>
                    <a:pt x="2302639" y="13264"/>
                  </a:cubicBezTo>
                  <a:cubicBezTo>
                    <a:pt x="2311132" y="21757"/>
                    <a:pt x="2315903" y="33275"/>
                    <a:pt x="2315903" y="45286"/>
                  </a:cubicBezTo>
                  <a:lnTo>
                    <a:pt x="2315903" y="2047177"/>
                  </a:lnTo>
                  <a:cubicBezTo>
                    <a:pt x="2315903" y="2059188"/>
                    <a:pt x="2311132" y="2070707"/>
                    <a:pt x="2302639" y="2079199"/>
                  </a:cubicBezTo>
                  <a:cubicBezTo>
                    <a:pt x="2294147" y="2087692"/>
                    <a:pt x="2282628" y="2092463"/>
                    <a:pt x="2270618" y="2092463"/>
                  </a:cubicBezTo>
                  <a:lnTo>
                    <a:pt x="45286" y="2092463"/>
                  </a:lnTo>
                  <a:cubicBezTo>
                    <a:pt x="20275" y="2092463"/>
                    <a:pt x="0" y="2072188"/>
                    <a:pt x="0" y="2047177"/>
                  </a:cubicBezTo>
                  <a:lnTo>
                    <a:pt x="0" y="45286"/>
                  </a:lnTo>
                  <a:cubicBezTo>
                    <a:pt x="0" y="20275"/>
                    <a:pt x="20275" y="0"/>
                    <a:pt x="45286" y="0"/>
                  </a:cubicBezTo>
                  <a:close/>
                </a:path>
              </a:pathLst>
            </a:custGeom>
            <a:solidFill>
              <a:srgbClr val="FFF9F5"/>
            </a:solidFill>
          </p:spPr>
        </p:sp>
        <p:sp>
          <p:nvSpPr>
            <p:cNvPr id="17" name="TextBox 17"/>
            <p:cNvSpPr txBox="1"/>
            <p:nvPr/>
          </p:nvSpPr>
          <p:spPr>
            <a:xfrm>
              <a:off x="0" y="-9525"/>
              <a:ext cx="2315903" cy="2101988"/>
            </a:xfrm>
            <a:prstGeom prst="rect">
              <a:avLst/>
            </a:prstGeom>
          </p:spPr>
          <p:txBody>
            <a:bodyPr lIns="50800" tIns="50800" rIns="50800" bIns="50800" rtlCol="0" anchor="ctr"/>
            <a:lstStyle/>
            <a:p>
              <a:pPr algn="ctr">
                <a:lnSpc>
                  <a:spcPts val="3145"/>
                </a:lnSpc>
              </a:pPr>
              <a:endParaRPr/>
            </a:p>
          </p:txBody>
        </p:sp>
      </p:grpSp>
      <p:grpSp>
        <p:nvGrpSpPr>
          <p:cNvPr id="18" name="Group 18"/>
          <p:cNvGrpSpPr/>
          <p:nvPr/>
        </p:nvGrpSpPr>
        <p:grpSpPr>
          <a:xfrm>
            <a:off x="14158619" y="663952"/>
            <a:ext cx="5153014" cy="1618905"/>
            <a:chOff x="0" y="0"/>
            <a:chExt cx="6870685" cy="2158540"/>
          </a:xfrm>
        </p:grpSpPr>
        <p:sp>
          <p:nvSpPr>
            <p:cNvPr id="19" name="Freeform 19"/>
            <p:cNvSpPr/>
            <p:nvPr/>
          </p:nvSpPr>
          <p:spPr>
            <a:xfrm>
              <a:off x="0" y="0"/>
              <a:ext cx="6870685" cy="2158540"/>
            </a:xfrm>
            <a:custGeom>
              <a:avLst/>
              <a:gdLst/>
              <a:ahLst/>
              <a:cxnLst/>
              <a:rect l="l" t="t" r="r" b="b"/>
              <a:pathLst>
                <a:path w="6870685" h="2158540">
                  <a:moveTo>
                    <a:pt x="0" y="0"/>
                  </a:moveTo>
                  <a:lnTo>
                    <a:pt x="6870685" y="0"/>
                  </a:lnTo>
                  <a:lnTo>
                    <a:pt x="6870685" y="2158540"/>
                  </a:lnTo>
                  <a:lnTo>
                    <a:pt x="0" y="215854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TextBox 20"/>
            <p:cNvSpPr txBox="1"/>
            <p:nvPr/>
          </p:nvSpPr>
          <p:spPr>
            <a:xfrm>
              <a:off x="682305" y="-61061"/>
              <a:ext cx="5506074" cy="2109212"/>
            </a:xfrm>
            <a:prstGeom prst="rect">
              <a:avLst/>
            </a:prstGeom>
          </p:spPr>
          <p:txBody>
            <a:bodyPr lIns="0" tIns="0" rIns="0" bIns="0" rtlCol="0" anchor="t">
              <a:spAutoFit/>
            </a:bodyPr>
            <a:lstStyle/>
            <a:p>
              <a:pPr algn="ctr">
                <a:lnSpc>
                  <a:spcPts val="13389"/>
                </a:lnSpc>
              </a:pPr>
              <a:r>
                <a:rPr lang="en-US" sz="9563">
                  <a:solidFill>
                    <a:srgbClr val="020202"/>
                  </a:solidFill>
                  <a:latin typeface="Bright Retro"/>
                </a:rPr>
                <a:t>AlexNet</a:t>
              </a:r>
            </a:p>
          </p:txBody>
        </p:sp>
      </p:grpSp>
      <p:sp>
        <p:nvSpPr>
          <p:cNvPr id="21" name="TextBox 21"/>
          <p:cNvSpPr txBox="1"/>
          <p:nvPr/>
        </p:nvSpPr>
        <p:spPr>
          <a:xfrm>
            <a:off x="9735421" y="2223308"/>
            <a:ext cx="8044694" cy="7886700"/>
          </a:xfrm>
          <a:prstGeom prst="rect">
            <a:avLst/>
          </a:prstGeom>
        </p:spPr>
        <p:txBody>
          <a:bodyPr lIns="0" tIns="0" rIns="0" bIns="0" rtlCol="0" anchor="t">
            <a:spAutoFit/>
          </a:bodyPr>
          <a:lstStyle/>
          <a:p>
            <a:pPr algn="just">
              <a:lnSpc>
                <a:spcPts val="3490"/>
              </a:lnSpc>
            </a:pPr>
            <a:r>
              <a:rPr lang="en-US" sz="2908">
                <a:solidFill>
                  <a:srgbClr val="020202"/>
                </a:solidFill>
                <a:latin typeface="Glacial Indifference"/>
              </a:rPr>
              <a:t>Layer Convolutional:</a:t>
            </a:r>
          </a:p>
          <a:p>
            <a:pPr marL="627955" lvl="1" indent="-313977" algn="just">
              <a:lnSpc>
                <a:spcPts val="3490"/>
              </a:lnSpc>
              <a:buFont typeface="Arial"/>
              <a:buChar char="•"/>
            </a:pPr>
            <a:r>
              <a:rPr lang="en-US" sz="2908">
                <a:solidFill>
                  <a:srgbClr val="020202"/>
                </a:solidFill>
                <a:latin typeface="Glacial Indifference"/>
              </a:rPr>
              <a:t>Layer 1: Convolutional layer dengan 96 filter, kernel size (11, 11), dan fungsi aktivasi ReLU, diikuti oleh MaxPooling dengan pool size (3, 3) dan stride (2, 2).</a:t>
            </a:r>
          </a:p>
          <a:p>
            <a:pPr marL="627955" lvl="1" indent="-313977" algn="just">
              <a:lnSpc>
                <a:spcPts val="3490"/>
              </a:lnSpc>
              <a:buFont typeface="Arial"/>
              <a:buChar char="•"/>
            </a:pPr>
            <a:r>
              <a:rPr lang="en-US" sz="2908">
                <a:solidFill>
                  <a:srgbClr val="020202"/>
                </a:solidFill>
                <a:latin typeface="Glacial Indifference"/>
              </a:rPr>
              <a:t>Layer 2: Convolutional layer dengan 64 filter, kernel size (5, 5), fungsi aktivasi ReLU, diikuti oleh MaxPooling dengan pool size (3, 3) dan stride (2, 2).</a:t>
            </a:r>
          </a:p>
          <a:p>
            <a:pPr marL="627955" lvl="1" indent="-313977" algn="just">
              <a:lnSpc>
                <a:spcPts val="3490"/>
              </a:lnSpc>
              <a:buFont typeface="Arial"/>
              <a:buChar char="•"/>
            </a:pPr>
            <a:r>
              <a:rPr lang="en-US" sz="2908">
                <a:solidFill>
                  <a:srgbClr val="020202"/>
                </a:solidFill>
                <a:latin typeface="Glacial Indifference"/>
              </a:rPr>
              <a:t>Layer 3: Convolutional layer dengan 128 filter, kernel size (3, 3), dan fungsi aktivasi ReLU.</a:t>
            </a:r>
          </a:p>
          <a:p>
            <a:pPr marL="627955" lvl="1" indent="-313977" algn="just">
              <a:lnSpc>
                <a:spcPts val="3490"/>
              </a:lnSpc>
              <a:buFont typeface="Arial"/>
              <a:buChar char="•"/>
            </a:pPr>
            <a:r>
              <a:rPr lang="en-US" sz="2908">
                <a:solidFill>
                  <a:srgbClr val="020202"/>
                </a:solidFill>
                <a:latin typeface="Glacial Indifference"/>
              </a:rPr>
              <a:t>Layer 4: Convolutional layer dengan 128 filter, kernel size (3, 3), dan fungsi aktivasi ReLU.</a:t>
            </a:r>
          </a:p>
          <a:p>
            <a:pPr marL="627955" lvl="1" indent="-313977" algn="just">
              <a:lnSpc>
                <a:spcPts val="3490"/>
              </a:lnSpc>
              <a:buFont typeface="Arial"/>
              <a:buChar char="•"/>
            </a:pPr>
            <a:r>
              <a:rPr lang="en-US" sz="2908">
                <a:solidFill>
                  <a:srgbClr val="020202"/>
                </a:solidFill>
                <a:latin typeface="Glacial Indifference"/>
              </a:rPr>
              <a:t>Layer 5: Convolutional layer dengan 64 filter, kernel size (3, 3), dan fungsi aktivasi ReLU, diikuti oleh MaxPooling dengan pool size (3, 3) dan stride (2, 2).</a:t>
            </a:r>
          </a:p>
          <a:p>
            <a:pPr algn="just">
              <a:lnSpc>
                <a:spcPts val="3490"/>
              </a:lnSpc>
            </a:pPr>
            <a:endParaRPr lang="en-US" sz="2908">
              <a:solidFill>
                <a:srgbClr val="020202"/>
              </a:solidFill>
              <a:latin typeface="Glacial Indifferenc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5563B"/>
        </a:solidFill>
        <a:effectLst/>
      </p:bgPr>
    </p:bg>
    <p:spTree>
      <p:nvGrpSpPr>
        <p:cNvPr id="1" name=""/>
        <p:cNvGrpSpPr/>
        <p:nvPr/>
      </p:nvGrpSpPr>
      <p:grpSpPr>
        <a:xfrm>
          <a:off x="0" y="0"/>
          <a:ext cx="0" cy="0"/>
          <a:chOff x="0" y="0"/>
          <a:chExt cx="0" cy="0"/>
        </a:xfrm>
      </p:grpSpPr>
      <p:sp>
        <p:nvSpPr>
          <p:cNvPr id="2" name="Freeform 2"/>
          <p:cNvSpPr/>
          <p:nvPr/>
        </p:nvSpPr>
        <p:spPr>
          <a:xfrm>
            <a:off x="0"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24975"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704633"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498478" y="1150373"/>
            <a:ext cx="3992529" cy="646064"/>
          </a:xfrm>
          <a:custGeom>
            <a:avLst/>
            <a:gdLst/>
            <a:ahLst/>
            <a:cxnLst/>
            <a:rect l="l" t="t" r="r" b="b"/>
            <a:pathLst>
              <a:path w="3992529" h="646064">
                <a:moveTo>
                  <a:pt x="0" y="0"/>
                </a:moveTo>
                <a:lnTo>
                  <a:pt x="3992529" y="0"/>
                </a:lnTo>
                <a:lnTo>
                  <a:pt x="3992529" y="646064"/>
                </a:lnTo>
                <a:lnTo>
                  <a:pt x="0" y="6460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362233" y="142403"/>
            <a:ext cx="3509886" cy="1654034"/>
          </a:xfrm>
          <a:custGeom>
            <a:avLst/>
            <a:gdLst/>
            <a:ahLst/>
            <a:cxnLst/>
            <a:rect l="l" t="t" r="r" b="b"/>
            <a:pathLst>
              <a:path w="3509886" h="1654034">
                <a:moveTo>
                  <a:pt x="0" y="0"/>
                </a:moveTo>
                <a:lnTo>
                  <a:pt x="3509886" y="0"/>
                </a:lnTo>
                <a:lnTo>
                  <a:pt x="3509886" y="1654034"/>
                </a:lnTo>
                <a:lnTo>
                  <a:pt x="0" y="1654034"/>
                </a:lnTo>
                <a:lnTo>
                  <a:pt x="0" y="0"/>
                </a:lnTo>
                <a:close/>
              </a:path>
            </a:pathLst>
          </a:custGeom>
          <a:blipFill>
            <a:blip r:embed="rId6"/>
            <a:stretch>
              <a:fillRect/>
            </a:stretch>
          </a:blipFill>
        </p:spPr>
      </p:sp>
      <p:sp>
        <p:nvSpPr>
          <p:cNvPr id="7" name="Freeform 7"/>
          <p:cNvSpPr/>
          <p:nvPr/>
        </p:nvSpPr>
        <p:spPr>
          <a:xfrm rot="9113044">
            <a:off x="16101371" y="7016921"/>
            <a:ext cx="3638907" cy="1470725"/>
          </a:xfrm>
          <a:custGeom>
            <a:avLst/>
            <a:gdLst/>
            <a:ahLst/>
            <a:cxnLst/>
            <a:rect l="l" t="t" r="r" b="b"/>
            <a:pathLst>
              <a:path w="3638907" h="1470725">
                <a:moveTo>
                  <a:pt x="0" y="0"/>
                </a:moveTo>
                <a:lnTo>
                  <a:pt x="3638907" y="0"/>
                </a:lnTo>
                <a:lnTo>
                  <a:pt x="3638907" y="1470725"/>
                </a:lnTo>
                <a:lnTo>
                  <a:pt x="0" y="1470725"/>
                </a:lnTo>
                <a:lnTo>
                  <a:pt x="0" y="0"/>
                </a:lnTo>
                <a:close/>
              </a:path>
            </a:pathLst>
          </a:custGeom>
          <a:blipFill>
            <a:blip r:embed="rId7"/>
            <a:stretch>
              <a:fillRect/>
            </a:stretch>
          </a:blipFill>
        </p:spPr>
      </p:sp>
      <p:sp>
        <p:nvSpPr>
          <p:cNvPr id="8" name="Freeform 8"/>
          <p:cNvSpPr/>
          <p:nvPr/>
        </p:nvSpPr>
        <p:spPr>
          <a:xfrm>
            <a:off x="17568758" y="2242358"/>
            <a:ext cx="1096836" cy="933225"/>
          </a:xfrm>
          <a:custGeom>
            <a:avLst/>
            <a:gdLst/>
            <a:ahLst/>
            <a:cxnLst/>
            <a:rect l="l" t="t" r="r" b="b"/>
            <a:pathLst>
              <a:path w="1096836" h="933225">
                <a:moveTo>
                  <a:pt x="0" y="0"/>
                </a:moveTo>
                <a:lnTo>
                  <a:pt x="1096836" y="0"/>
                </a:lnTo>
                <a:lnTo>
                  <a:pt x="1096836" y="933224"/>
                </a:lnTo>
                <a:lnTo>
                  <a:pt x="0" y="933224"/>
                </a:lnTo>
                <a:lnTo>
                  <a:pt x="0" y="0"/>
                </a:lnTo>
                <a:close/>
              </a:path>
            </a:pathLst>
          </a:custGeom>
          <a:blipFill>
            <a:blip r:embed="rId8"/>
            <a:stretch>
              <a:fillRect/>
            </a:stretch>
          </a:blipFill>
        </p:spPr>
      </p:sp>
      <p:grpSp>
        <p:nvGrpSpPr>
          <p:cNvPr id="9" name="Group 9"/>
          <p:cNvGrpSpPr/>
          <p:nvPr/>
        </p:nvGrpSpPr>
        <p:grpSpPr>
          <a:xfrm>
            <a:off x="9398359" y="2555947"/>
            <a:ext cx="8718817" cy="4839840"/>
            <a:chOff x="0" y="0"/>
            <a:chExt cx="2315903" cy="1285564"/>
          </a:xfrm>
        </p:grpSpPr>
        <p:sp>
          <p:nvSpPr>
            <p:cNvPr id="10" name="Freeform 10"/>
            <p:cNvSpPr/>
            <p:nvPr/>
          </p:nvSpPr>
          <p:spPr>
            <a:xfrm>
              <a:off x="0" y="0"/>
              <a:ext cx="2315903" cy="1285564"/>
            </a:xfrm>
            <a:custGeom>
              <a:avLst/>
              <a:gdLst/>
              <a:ahLst/>
              <a:cxnLst/>
              <a:rect l="l" t="t" r="r" b="b"/>
              <a:pathLst>
                <a:path w="2315903" h="1285564">
                  <a:moveTo>
                    <a:pt x="45286" y="0"/>
                  </a:moveTo>
                  <a:lnTo>
                    <a:pt x="2270618" y="0"/>
                  </a:lnTo>
                  <a:cubicBezTo>
                    <a:pt x="2282628" y="0"/>
                    <a:pt x="2294147" y="4771"/>
                    <a:pt x="2302639" y="13264"/>
                  </a:cubicBezTo>
                  <a:cubicBezTo>
                    <a:pt x="2311132" y="21757"/>
                    <a:pt x="2315903" y="33275"/>
                    <a:pt x="2315903" y="45286"/>
                  </a:cubicBezTo>
                  <a:lnTo>
                    <a:pt x="2315903" y="1240279"/>
                  </a:lnTo>
                  <a:cubicBezTo>
                    <a:pt x="2315903" y="1265289"/>
                    <a:pt x="2295628" y="1285564"/>
                    <a:pt x="2270618" y="1285564"/>
                  </a:cubicBezTo>
                  <a:lnTo>
                    <a:pt x="45286" y="1285564"/>
                  </a:lnTo>
                  <a:cubicBezTo>
                    <a:pt x="20275" y="1285564"/>
                    <a:pt x="0" y="1265289"/>
                    <a:pt x="0" y="1240279"/>
                  </a:cubicBezTo>
                  <a:lnTo>
                    <a:pt x="0" y="45286"/>
                  </a:lnTo>
                  <a:cubicBezTo>
                    <a:pt x="0" y="20275"/>
                    <a:pt x="20275" y="0"/>
                    <a:pt x="45286" y="0"/>
                  </a:cubicBezTo>
                  <a:close/>
                </a:path>
              </a:pathLst>
            </a:custGeom>
            <a:solidFill>
              <a:srgbClr val="FFF9F5"/>
            </a:solidFill>
          </p:spPr>
        </p:sp>
        <p:sp>
          <p:nvSpPr>
            <p:cNvPr id="11" name="TextBox 11"/>
            <p:cNvSpPr txBox="1"/>
            <p:nvPr/>
          </p:nvSpPr>
          <p:spPr>
            <a:xfrm>
              <a:off x="0" y="-9525"/>
              <a:ext cx="2315903" cy="1295089"/>
            </a:xfrm>
            <a:prstGeom prst="rect">
              <a:avLst/>
            </a:prstGeom>
          </p:spPr>
          <p:txBody>
            <a:bodyPr lIns="50800" tIns="50800" rIns="50800" bIns="50800" rtlCol="0" anchor="ctr"/>
            <a:lstStyle/>
            <a:p>
              <a:pPr algn="ctr">
                <a:lnSpc>
                  <a:spcPts val="3145"/>
                </a:lnSpc>
              </a:pPr>
              <a:endParaRPr/>
            </a:p>
          </p:txBody>
        </p:sp>
      </p:grpSp>
      <p:grpSp>
        <p:nvGrpSpPr>
          <p:cNvPr id="12" name="Group 12"/>
          <p:cNvGrpSpPr/>
          <p:nvPr/>
        </p:nvGrpSpPr>
        <p:grpSpPr>
          <a:xfrm>
            <a:off x="14158619" y="663952"/>
            <a:ext cx="5153014" cy="1618905"/>
            <a:chOff x="0" y="0"/>
            <a:chExt cx="6870685" cy="2158540"/>
          </a:xfrm>
        </p:grpSpPr>
        <p:sp>
          <p:nvSpPr>
            <p:cNvPr id="13" name="Freeform 13"/>
            <p:cNvSpPr/>
            <p:nvPr/>
          </p:nvSpPr>
          <p:spPr>
            <a:xfrm>
              <a:off x="0" y="0"/>
              <a:ext cx="6870685" cy="2158540"/>
            </a:xfrm>
            <a:custGeom>
              <a:avLst/>
              <a:gdLst/>
              <a:ahLst/>
              <a:cxnLst/>
              <a:rect l="l" t="t" r="r" b="b"/>
              <a:pathLst>
                <a:path w="6870685" h="2158540">
                  <a:moveTo>
                    <a:pt x="0" y="0"/>
                  </a:moveTo>
                  <a:lnTo>
                    <a:pt x="6870685" y="0"/>
                  </a:lnTo>
                  <a:lnTo>
                    <a:pt x="6870685" y="2158540"/>
                  </a:lnTo>
                  <a:lnTo>
                    <a:pt x="0" y="21585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682305" y="-61061"/>
              <a:ext cx="5506074" cy="2109212"/>
            </a:xfrm>
            <a:prstGeom prst="rect">
              <a:avLst/>
            </a:prstGeom>
          </p:spPr>
          <p:txBody>
            <a:bodyPr lIns="0" tIns="0" rIns="0" bIns="0" rtlCol="0" anchor="t">
              <a:spAutoFit/>
            </a:bodyPr>
            <a:lstStyle/>
            <a:p>
              <a:pPr algn="ctr">
                <a:lnSpc>
                  <a:spcPts val="13389"/>
                </a:lnSpc>
              </a:pPr>
              <a:r>
                <a:rPr lang="en-US" sz="9563">
                  <a:solidFill>
                    <a:srgbClr val="020202"/>
                  </a:solidFill>
                  <a:latin typeface="Bright Retro"/>
                </a:rPr>
                <a:t>AlexNet</a:t>
              </a:r>
            </a:p>
          </p:txBody>
        </p:sp>
      </p:grpSp>
      <p:sp>
        <p:nvSpPr>
          <p:cNvPr id="15" name="Freeform 15"/>
          <p:cNvSpPr/>
          <p:nvPr/>
        </p:nvSpPr>
        <p:spPr>
          <a:xfrm>
            <a:off x="227695" y="2415335"/>
            <a:ext cx="8970015" cy="5336948"/>
          </a:xfrm>
          <a:custGeom>
            <a:avLst/>
            <a:gdLst/>
            <a:ahLst/>
            <a:cxnLst/>
            <a:rect l="l" t="t" r="r" b="b"/>
            <a:pathLst>
              <a:path w="8970015" h="5336948">
                <a:moveTo>
                  <a:pt x="0" y="0"/>
                </a:moveTo>
                <a:lnTo>
                  <a:pt x="8970015" y="0"/>
                </a:lnTo>
                <a:lnTo>
                  <a:pt x="8970015" y="5336948"/>
                </a:lnTo>
                <a:lnTo>
                  <a:pt x="0" y="5336948"/>
                </a:lnTo>
                <a:lnTo>
                  <a:pt x="0" y="0"/>
                </a:lnTo>
                <a:close/>
              </a:path>
            </a:pathLst>
          </a:custGeom>
          <a:blipFill>
            <a:blip r:embed="rId11"/>
            <a:stretch>
              <a:fillRect/>
            </a:stretch>
          </a:blipFill>
        </p:spPr>
      </p:sp>
      <p:sp>
        <p:nvSpPr>
          <p:cNvPr id="16" name="TextBox 16"/>
          <p:cNvSpPr txBox="1"/>
          <p:nvPr/>
        </p:nvSpPr>
        <p:spPr>
          <a:xfrm>
            <a:off x="9735421" y="2792022"/>
            <a:ext cx="8044694" cy="4819650"/>
          </a:xfrm>
          <a:prstGeom prst="rect">
            <a:avLst/>
          </a:prstGeom>
        </p:spPr>
        <p:txBody>
          <a:bodyPr lIns="0" tIns="0" rIns="0" bIns="0" rtlCol="0" anchor="t">
            <a:spAutoFit/>
          </a:bodyPr>
          <a:lstStyle/>
          <a:p>
            <a:pPr algn="just">
              <a:lnSpc>
                <a:spcPts val="3490"/>
              </a:lnSpc>
            </a:pPr>
            <a:r>
              <a:rPr lang="en-US" sz="2908">
                <a:solidFill>
                  <a:srgbClr val="020202"/>
                </a:solidFill>
                <a:latin typeface="Glacial Indifference"/>
              </a:rPr>
              <a:t>Fully Connected Layers:</a:t>
            </a:r>
          </a:p>
          <a:p>
            <a:pPr marL="627955" lvl="1" indent="-313977" algn="just">
              <a:lnSpc>
                <a:spcPts val="3490"/>
              </a:lnSpc>
              <a:buFont typeface="Arial"/>
              <a:buChar char="•"/>
            </a:pPr>
            <a:r>
              <a:rPr lang="en-US" sz="2908">
                <a:solidFill>
                  <a:srgbClr val="020202"/>
                </a:solidFill>
                <a:latin typeface="Glacial Indifference"/>
              </a:rPr>
              <a:t>Flatten layer untuk meratakan output sebelum masuk ke fully connected layers.</a:t>
            </a:r>
          </a:p>
          <a:p>
            <a:pPr marL="627955" lvl="1" indent="-313977" algn="just">
              <a:lnSpc>
                <a:spcPts val="3490"/>
              </a:lnSpc>
              <a:buFont typeface="Arial"/>
              <a:buChar char="•"/>
            </a:pPr>
            <a:r>
              <a:rPr lang="en-US" sz="2908">
                <a:solidFill>
                  <a:srgbClr val="020202"/>
                </a:solidFill>
                <a:latin typeface="Glacial Indifference"/>
              </a:rPr>
              <a:t>Fully Connected Layer 1: Dense layer dengan 512 neurons dan fungsi aktivasi ‘ReLU’.</a:t>
            </a:r>
          </a:p>
          <a:p>
            <a:pPr marL="627955" lvl="1" indent="-313977" algn="just">
              <a:lnSpc>
                <a:spcPts val="3490"/>
              </a:lnSpc>
              <a:buFont typeface="Arial"/>
              <a:buChar char="•"/>
            </a:pPr>
            <a:r>
              <a:rPr lang="en-US" sz="2908">
                <a:solidFill>
                  <a:srgbClr val="020202"/>
                </a:solidFill>
                <a:latin typeface="Glacial Indifference"/>
              </a:rPr>
              <a:t>Fully Connected Layer 2: Dense layer dengan 256 neurons dan fungsi aktivasi ‘ReLU’.</a:t>
            </a:r>
          </a:p>
          <a:p>
            <a:pPr marL="627955" lvl="1" indent="-313977" algn="just">
              <a:lnSpc>
                <a:spcPts val="3490"/>
              </a:lnSpc>
              <a:buFont typeface="Arial"/>
              <a:buChar char="•"/>
            </a:pPr>
            <a:r>
              <a:rPr lang="en-US" sz="2908">
                <a:solidFill>
                  <a:srgbClr val="020202"/>
                </a:solidFill>
                <a:latin typeface="Glacial Indifference"/>
              </a:rPr>
              <a:t>Dimana output layer menggunakan dense layer 4 (sejumlah dataset), dan fungsi aktivasi ‘softmax’.</a:t>
            </a:r>
          </a:p>
          <a:p>
            <a:pPr algn="just">
              <a:lnSpc>
                <a:spcPts val="3490"/>
              </a:lnSpc>
            </a:pPr>
            <a:endParaRPr lang="en-US" sz="2908">
              <a:solidFill>
                <a:srgbClr val="020202"/>
              </a:solidFill>
              <a:latin typeface="Glacial Indifferenc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5563B"/>
        </a:solidFill>
        <a:effectLst/>
      </p:bgPr>
    </p:bg>
    <p:spTree>
      <p:nvGrpSpPr>
        <p:cNvPr id="1" name=""/>
        <p:cNvGrpSpPr/>
        <p:nvPr/>
      </p:nvGrpSpPr>
      <p:grpSpPr>
        <a:xfrm>
          <a:off x="0" y="0"/>
          <a:ext cx="0" cy="0"/>
          <a:chOff x="0" y="0"/>
          <a:chExt cx="0" cy="0"/>
        </a:xfrm>
      </p:grpSpPr>
      <p:sp>
        <p:nvSpPr>
          <p:cNvPr id="2" name="Freeform 2"/>
          <p:cNvSpPr/>
          <p:nvPr/>
        </p:nvSpPr>
        <p:spPr>
          <a:xfrm>
            <a:off x="0"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24975"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704633"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498478" y="1150373"/>
            <a:ext cx="3992529" cy="646064"/>
          </a:xfrm>
          <a:custGeom>
            <a:avLst/>
            <a:gdLst/>
            <a:ahLst/>
            <a:cxnLst/>
            <a:rect l="l" t="t" r="r" b="b"/>
            <a:pathLst>
              <a:path w="3992529" h="646064">
                <a:moveTo>
                  <a:pt x="0" y="0"/>
                </a:moveTo>
                <a:lnTo>
                  <a:pt x="3992529" y="0"/>
                </a:lnTo>
                <a:lnTo>
                  <a:pt x="3992529" y="646064"/>
                </a:lnTo>
                <a:lnTo>
                  <a:pt x="0" y="6460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362233" y="142403"/>
            <a:ext cx="3509886" cy="1654034"/>
          </a:xfrm>
          <a:custGeom>
            <a:avLst/>
            <a:gdLst/>
            <a:ahLst/>
            <a:cxnLst/>
            <a:rect l="l" t="t" r="r" b="b"/>
            <a:pathLst>
              <a:path w="3509886" h="1654034">
                <a:moveTo>
                  <a:pt x="0" y="0"/>
                </a:moveTo>
                <a:lnTo>
                  <a:pt x="3509886" y="0"/>
                </a:lnTo>
                <a:lnTo>
                  <a:pt x="3509886" y="1654034"/>
                </a:lnTo>
                <a:lnTo>
                  <a:pt x="0" y="1654034"/>
                </a:lnTo>
                <a:lnTo>
                  <a:pt x="0" y="0"/>
                </a:lnTo>
                <a:close/>
              </a:path>
            </a:pathLst>
          </a:custGeom>
          <a:blipFill>
            <a:blip r:embed="rId6"/>
            <a:stretch>
              <a:fillRect/>
            </a:stretch>
          </a:blipFill>
        </p:spPr>
      </p:sp>
      <p:sp>
        <p:nvSpPr>
          <p:cNvPr id="7" name="Freeform 7"/>
          <p:cNvSpPr/>
          <p:nvPr/>
        </p:nvSpPr>
        <p:spPr>
          <a:xfrm rot="9113044">
            <a:off x="16101371" y="7016921"/>
            <a:ext cx="3638907" cy="1470725"/>
          </a:xfrm>
          <a:custGeom>
            <a:avLst/>
            <a:gdLst/>
            <a:ahLst/>
            <a:cxnLst/>
            <a:rect l="l" t="t" r="r" b="b"/>
            <a:pathLst>
              <a:path w="3638907" h="1470725">
                <a:moveTo>
                  <a:pt x="0" y="0"/>
                </a:moveTo>
                <a:lnTo>
                  <a:pt x="3638907" y="0"/>
                </a:lnTo>
                <a:lnTo>
                  <a:pt x="3638907" y="1470725"/>
                </a:lnTo>
                <a:lnTo>
                  <a:pt x="0" y="1470725"/>
                </a:lnTo>
                <a:lnTo>
                  <a:pt x="0" y="0"/>
                </a:lnTo>
                <a:close/>
              </a:path>
            </a:pathLst>
          </a:custGeom>
          <a:blipFill>
            <a:blip r:embed="rId7"/>
            <a:stretch>
              <a:fillRect/>
            </a:stretch>
          </a:blipFill>
        </p:spPr>
      </p:sp>
      <p:sp>
        <p:nvSpPr>
          <p:cNvPr id="8" name="Freeform 8"/>
          <p:cNvSpPr/>
          <p:nvPr/>
        </p:nvSpPr>
        <p:spPr>
          <a:xfrm>
            <a:off x="17568758" y="2242358"/>
            <a:ext cx="1096836" cy="933225"/>
          </a:xfrm>
          <a:custGeom>
            <a:avLst/>
            <a:gdLst/>
            <a:ahLst/>
            <a:cxnLst/>
            <a:rect l="l" t="t" r="r" b="b"/>
            <a:pathLst>
              <a:path w="1096836" h="933225">
                <a:moveTo>
                  <a:pt x="0" y="0"/>
                </a:moveTo>
                <a:lnTo>
                  <a:pt x="1096836" y="0"/>
                </a:lnTo>
                <a:lnTo>
                  <a:pt x="1096836" y="933224"/>
                </a:lnTo>
                <a:lnTo>
                  <a:pt x="0" y="933224"/>
                </a:lnTo>
                <a:lnTo>
                  <a:pt x="0" y="0"/>
                </a:lnTo>
                <a:close/>
              </a:path>
            </a:pathLst>
          </a:custGeom>
          <a:blipFill>
            <a:blip r:embed="rId8"/>
            <a:stretch>
              <a:fillRect/>
            </a:stretch>
          </a:blipFill>
        </p:spPr>
      </p:sp>
      <p:grpSp>
        <p:nvGrpSpPr>
          <p:cNvPr id="9" name="Group 9"/>
          <p:cNvGrpSpPr/>
          <p:nvPr/>
        </p:nvGrpSpPr>
        <p:grpSpPr>
          <a:xfrm>
            <a:off x="316995" y="663952"/>
            <a:ext cx="13841624" cy="2753446"/>
            <a:chOff x="0" y="0"/>
            <a:chExt cx="18455499" cy="3671261"/>
          </a:xfrm>
        </p:grpSpPr>
        <p:sp>
          <p:nvSpPr>
            <p:cNvPr id="10" name="Freeform 10"/>
            <p:cNvSpPr/>
            <p:nvPr/>
          </p:nvSpPr>
          <p:spPr>
            <a:xfrm>
              <a:off x="0" y="0"/>
              <a:ext cx="18455499" cy="2481832"/>
            </a:xfrm>
            <a:custGeom>
              <a:avLst/>
              <a:gdLst/>
              <a:ahLst/>
              <a:cxnLst/>
              <a:rect l="l" t="t" r="r" b="b"/>
              <a:pathLst>
                <a:path w="18455499" h="2481832">
                  <a:moveTo>
                    <a:pt x="0" y="0"/>
                  </a:moveTo>
                  <a:lnTo>
                    <a:pt x="18455499" y="0"/>
                  </a:lnTo>
                  <a:lnTo>
                    <a:pt x="18455499" y="2481832"/>
                  </a:lnTo>
                  <a:lnTo>
                    <a:pt x="0" y="2481832"/>
                  </a:lnTo>
                  <a:lnTo>
                    <a:pt x="0" y="0"/>
                  </a:lnTo>
                  <a:close/>
                </a:path>
              </a:pathLst>
            </a:custGeom>
            <a:blipFill>
              <a:blip r:embed="rId9"/>
              <a:stretch>
                <a:fillRect/>
              </a:stretch>
            </a:blipFill>
          </p:spPr>
        </p:sp>
        <p:sp>
          <p:nvSpPr>
            <p:cNvPr id="11" name="Freeform 11"/>
            <p:cNvSpPr/>
            <p:nvPr/>
          </p:nvSpPr>
          <p:spPr>
            <a:xfrm>
              <a:off x="0" y="2481832"/>
              <a:ext cx="17127780" cy="1189429"/>
            </a:xfrm>
            <a:custGeom>
              <a:avLst/>
              <a:gdLst/>
              <a:ahLst/>
              <a:cxnLst/>
              <a:rect l="l" t="t" r="r" b="b"/>
              <a:pathLst>
                <a:path w="17127780" h="1189429">
                  <a:moveTo>
                    <a:pt x="0" y="0"/>
                  </a:moveTo>
                  <a:lnTo>
                    <a:pt x="17127780" y="0"/>
                  </a:lnTo>
                  <a:lnTo>
                    <a:pt x="17127780" y="1189429"/>
                  </a:lnTo>
                  <a:lnTo>
                    <a:pt x="0" y="1189429"/>
                  </a:lnTo>
                  <a:lnTo>
                    <a:pt x="0" y="0"/>
                  </a:lnTo>
                  <a:close/>
                </a:path>
              </a:pathLst>
            </a:custGeom>
            <a:blipFill>
              <a:blip r:embed="rId10"/>
              <a:stretch>
                <a:fillRect/>
              </a:stretch>
            </a:blipFill>
          </p:spPr>
        </p:sp>
      </p:grpSp>
      <p:grpSp>
        <p:nvGrpSpPr>
          <p:cNvPr id="12" name="Group 12"/>
          <p:cNvGrpSpPr/>
          <p:nvPr/>
        </p:nvGrpSpPr>
        <p:grpSpPr>
          <a:xfrm>
            <a:off x="13839152" y="1556677"/>
            <a:ext cx="5153014" cy="1618905"/>
            <a:chOff x="0" y="0"/>
            <a:chExt cx="6870685" cy="2158540"/>
          </a:xfrm>
        </p:grpSpPr>
        <p:sp>
          <p:nvSpPr>
            <p:cNvPr id="13" name="Freeform 13"/>
            <p:cNvSpPr/>
            <p:nvPr/>
          </p:nvSpPr>
          <p:spPr>
            <a:xfrm>
              <a:off x="0" y="0"/>
              <a:ext cx="6870685" cy="2158540"/>
            </a:xfrm>
            <a:custGeom>
              <a:avLst/>
              <a:gdLst/>
              <a:ahLst/>
              <a:cxnLst/>
              <a:rect l="l" t="t" r="r" b="b"/>
              <a:pathLst>
                <a:path w="6870685" h="2158540">
                  <a:moveTo>
                    <a:pt x="0" y="0"/>
                  </a:moveTo>
                  <a:lnTo>
                    <a:pt x="6870685" y="0"/>
                  </a:lnTo>
                  <a:lnTo>
                    <a:pt x="6870685" y="2158540"/>
                  </a:lnTo>
                  <a:lnTo>
                    <a:pt x="0" y="215854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TextBox 14"/>
            <p:cNvSpPr txBox="1"/>
            <p:nvPr/>
          </p:nvSpPr>
          <p:spPr>
            <a:xfrm>
              <a:off x="682305" y="-61061"/>
              <a:ext cx="5506074" cy="2109212"/>
            </a:xfrm>
            <a:prstGeom prst="rect">
              <a:avLst/>
            </a:prstGeom>
          </p:spPr>
          <p:txBody>
            <a:bodyPr lIns="0" tIns="0" rIns="0" bIns="0" rtlCol="0" anchor="t">
              <a:spAutoFit/>
            </a:bodyPr>
            <a:lstStyle/>
            <a:p>
              <a:pPr algn="ctr">
                <a:lnSpc>
                  <a:spcPts val="13389"/>
                </a:lnSpc>
              </a:pPr>
              <a:r>
                <a:rPr lang="en-US" sz="9563">
                  <a:solidFill>
                    <a:srgbClr val="020202"/>
                  </a:solidFill>
                  <a:latin typeface="Bright Retro"/>
                </a:rPr>
                <a:t>AlexNet</a:t>
              </a:r>
            </a:p>
          </p:txBody>
        </p:sp>
      </p:grpSp>
      <p:grpSp>
        <p:nvGrpSpPr>
          <p:cNvPr id="15" name="Group 15"/>
          <p:cNvGrpSpPr/>
          <p:nvPr/>
        </p:nvGrpSpPr>
        <p:grpSpPr>
          <a:xfrm>
            <a:off x="316995" y="4164809"/>
            <a:ext cx="16756281" cy="4819650"/>
            <a:chOff x="0" y="0"/>
            <a:chExt cx="4450825" cy="1280202"/>
          </a:xfrm>
        </p:grpSpPr>
        <p:sp>
          <p:nvSpPr>
            <p:cNvPr id="16" name="Freeform 16"/>
            <p:cNvSpPr/>
            <p:nvPr/>
          </p:nvSpPr>
          <p:spPr>
            <a:xfrm>
              <a:off x="0" y="0"/>
              <a:ext cx="4450825" cy="1280202"/>
            </a:xfrm>
            <a:custGeom>
              <a:avLst/>
              <a:gdLst/>
              <a:ahLst/>
              <a:cxnLst/>
              <a:rect l="l" t="t" r="r" b="b"/>
              <a:pathLst>
                <a:path w="4450825" h="1280202">
                  <a:moveTo>
                    <a:pt x="23564" y="0"/>
                  </a:moveTo>
                  <a:lnTo>
                    <a:pt x="4427261" y="0"/>
                  </a:lnTo>
                  <a:cubicBezTo>
                    <a:pt x="4440275" y="0"/>
                    <a:pt x="4450825" y="10550"/>
                    <a:pt x="4450825" y="23564"/>
                  </a:cubicBezTo>
                  <a:lnTo>
                    <a:pt x="4450825" y="1256638"/>
                  </a:lnTo>
                  <a:cubicBezTo>
                    <a:pt x="4450825" y="1269652"/>
                    <a:pt x="4440275" y="1280202"/>
                    <a:pt x="4427261" y="1280202"/>
                  </a:cubicBezTo>
                  <a:lnTo>
                    <a:pt x="23564" y="1280202"/>
                  </a:lnTo>
                  <a:cubicBezTo>
                    <a:pt x="17314" y="1280202"/>
                    <a:pt x="11321" y="1277719"/>
                    <a:pt x="6902" y="1273300"/>
                  </a:cubicBezTo>
                  <a:cubicBezTo>
                    <a:pt x="2483" y="1268881"/>
                    <a:pt x="0" y="1262887"/>
                    <a:pt x="0" y="1256638"/>
                  </a:cubicBezTo>
                  <a:lnTo>
                    <a:pt x="0" y="23564"/>
                  </a:lnTo>
                  <a:cubicBezTo>
                    <a:pt x="0" y="10550"/>
                    <a:pt x="10550" y="0"/>
                    <a:pt x="23564" y="0"/>
                  </a:cubicBezTo>
                  <a:close/>
                </a:path>
              </a:pathLst>
            </a:custGeom>
            <a:solidFill>
              <a:srgbClr val="FFF9F5"/>
            </a:solidFill>
          </p:spPr>
        </p:sp>
        <p:sp>
          <p:nvSpPr>
            <p:cNvPr id="17" name="TextBox 17"/>
            <p:cNvSpPr txBox="1"/>
            <p:nvPr/>
          </p:nvSpPr>
          <p:spPr>
            <a:xfrm>
              <a:off x="0" y="-9525"/>
              <a:ext cx="4450825" cy="1289727"/>
            </a:xfrm>
            <a:prstGeom prst="rect">
              <a:avLst/>
            </a:prstGeom>
          </p:spPr>
          <p:txBody>
            <a:bodyPr lIns="50800" tIns="50800" rIns="50800" bIns="50800" rtlCol="0" anchor="ctr"/>
            <a:lstStyle/>
            <a:p>
              <a:pPr algn="ctr">
                <a:lnSpc>
                  <a:spcPts val="3145"/>
                </a:lnSpc>
              </a:pPr>
              <a:endParaRPr/>
            </a:p>
          </p:txBody>
        </p:sp>
      </p:grpSp>
      <p:sp>
        <p:nvSpPr>
          <p:cNvPr id="18" name="TextBox 18"/>
          <p:cNvSpPr txBox="1"/>
          <p:nvPr/>
        </p:nvSpPr>
        <p:spPr>
          <a:xfrm>
            <a:off x="497786" y="4438650"/>
            <a:ext cx="15917873" cy="4819650"/>
          </a:xfrm>
          <a:prstGeom prst="rect">
            <a:avLst/>
          </a:prstGeom>
        </p:spPr>
        <p:txBody>
          <a:bodyPr lIns="0" tIns="0" rIns="0" bIns="0" rtlCol="0" anchor="t">
            <a:spAutoFit/>
          </a:bodyPr>
          <a:lstStyle/>
          <a:p>
            <a:pPr marL="627955" lvl="1" indent="-313977" algn="just">
              <a:lnSpc>
                <a:spcPts val="3490"/>
              </a:lnSpc>
              <a:buFont typeface="Arial"/>
              <a:buChar char="•"/>
            </a:pPr>
            <a:r>
              <a:rPr lang="en-US" sz="2908">
                <a:solidFill>
                  <a:srgbClr val="020202"/>
                </a:solidFill>
                <a:latin typeface="Glacial Indifference"/>
              </a:rPr>
              <a:t>Model dikompilasi dengan optimizer 'adamax' dan loss function 'sparse_categorical_crossentropy' menggunakan model.compile().</a:t>
            </a:r>
          </a:p>
          <a:p>
            <a:pPr marL="627955" lvl="1" indent="-313977" algn="just">
              <a:lnSpc>
                <a:spcPts val="3490"/>
              </a:lnSpc>
              <a:buFont typeface="Arial"/>
              <a:buChar char="•"/>
            </a:pPr>
            <a:r>
              <a:rPr lang="en-US" sz="2908">
                <a:solidFill>
                  <a:srgbClr val="020202"/>
                </a:solidFill>
                <a:latin typeface="Glacial Indifference"/>
              </a:rPr>
              <a:t>Pada kode model.summary(), ini adalah bagian yang mencetak ringkasan (summary) dari arsitektur model yang telah dibuat menggunakan TensorFlow Keras. Bagian ini nantinya akan memberikan output Layer Information, Output Shape, Param #, Output Shape, Total Params, Trainable Params, dan Non-trainable Params.</a:t>
            </a:r>
          </a:p>
          <a:p>
            <a:pPr marL="627955" lvl="1" indent="-313977" algn="just">
              <a:lnSpc>
                <a:spcPts val="3490"/>
              </a:lnSpc>
              <a:buFont typeface="Arial"/>
              <a:buChar char="•"/>
            </a:pPr>
            <a:r>
              <a:rPr lang="en-US" sz="2908">
                <a:solidFill>
                  <a:srgbClr val="020202"/>
                </a:solidFill>
                <a:latin typeface="Glacial Indifference"/>
              </a:rPr>
              <a:t>Pelatihan model akan dilakukan dengan metode model.fit() menggunakan data train dan data validasi selama 40 epochs.</a:t>
            </a:r>
          </a:p>
          <a:p>
            <a:pPr marL="627955" lvl="1" indent="-313977" algn="just">
              <a:lnSpc>
                <a:spcPts val="3490"/>
              </a:lnSpc>
              <a:buFont typeface="Arial"/>
              <a:buChar char="•"/>
            </a:pPr>
            <a:r>
              <a:rPr lang="en-US" sz="2908">
                <a:solidFill>
                  <a:srgbClr val="020202"/>
                </a:solidFill>
                <a:latin typeface="Glacial Indifference"/>
              </a:rPr>
              <a:t>History dari proses pelatihan disimpan dalam format DataFrame Pandas dan diekspor ke dalam file Excel.</a:t>
            </a:r>
          </a:p>
          <a:p>
            <a:pPr algn="just">
              <a:lnSpc>
                <a:spcPts val="3490"/>
              </a:lnSpc>
            </a:pPr>
            <a:endParaRPr lang="en-US" sz="2908">
              <a:solidFill>
                <a:srgbClr val="020202"/>
              </a:solidFill>
              <a:latin typeface="Glacial Indifferenc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3565"/>
        </a:solidFill>
        <a:effectLst/>
      </p:bgPr>
    </p:bg>
    <p:spTree>
      <p:nvGrpSpPr>
        <p:cNvPr id="1" name=""/>
        <p:cNvGrpSpPr/>
        <p:nvPr/>
      </p:nvGrpSpPr>
      <p:grpSpPr>
        <a:xfrm>
          <a:off x="0" y="0"/>
          <a:ext cx="0" cy="0"/>
          <a:chOff x="0" y="0"/>
          <a:chExt cx="0" cy="0"/>
        </a:xfrm>
      </p:grpSpPr>
      <p:sp>
        <p:nvSpPr>
          <p:cNvPr id="2" name="Freeform 2"/>
          <p:cNvSpPr/>
          <p:nvPr/>
        </p:nvSpPr>
        <p:spPr>
          <a:xfrm>
            <a:off x="-2922793" y="4031501"/>
            <a:ext cx="4421165" cy="1287664"/>
          </a:xfrm>
          <a:custGeom>
            <a:avLst/>
            <a:gdLst/>
            <a:ahLst/>
            <a:cxnLst/>
            <a:rect l="l" t="t" r="r" b="b"/>
            <a:pathLst>
              <a:path w="4421165" h="1287664">
                <a:moveTo>
                  <a:pt x="0" y="0"/>
                </a:moveTo>
                <a:lnTo>
                  <a:pt x="4421165" y="0"/>
                </a:lnTo>
                <a:lnTo>
                  <a:pt x="4421165" y="1287665"/>
                </a:lnTo>
                <a:lnTo>
                  <a:pt x="0" y="1287665"/>
                </a:lnTo>
                <a:lnTo>
                  <a:pt x="0" y="0"/>
                </a:lnTo>
                <a:close/>
              </a:path>
            </a:pathLst>
          </a:custGeom>
          <a:blipFill>
            <a:blip r:embed="rId2"/>
            <a:stretch>
              <a:fillRect/>
            </a:stretch>
          </a:blipFill>
        </p:spPr>
      </p:sp>
      <p:sp>
        <p:nvSpPr>
          <p:cNvPr id="3" name="Freeform 3"/>
          <p:cNvSpPr/>
          <p:nvPr/>
        </p:nvSpPr>
        <p:spPr>
          <a:xfrm>
            <a:off x="16451057" y="0"/>
            <a:ext cx="2895173" cy="2750415"/>
          </a:xfrm>
          <a:custGeom>
            <a:avLst/>
            <a:gdLst/>
            <a:ahLst/>
            <a:cxnLst/>
            <a:rect l="l" t="t" r="r" b="b"/>
            <a:pathLst>
              <a:path w="2895173" h="2750415">
                <a:moveTo>
                  <a:pt x="0" y="0"/>
                </a:moveTo>
                <a:lnTo>
                  <a:pt x="2895174" y="0"/>
                </a:lnTo>
                <a:lnTo>
                  <a:pt x="2895174" y="2750415"/>
                </a:lnTo>
                <a:lnTo>
                  <a:pt x="0" y="2750415"/>
                </a:lnTo>
                <a:lnTo>
                  <a:pt x="0" y="0"/>
                </a:lnTo>
                <a:close/>
              </a:path>
            </a:pathLst>
          </a:custGeom>
          <a:blipFill>
            <a:blip r:embed="rId3"/>
            <a:stretch>
              <a:fillRect/>
            </a:stretch>
          </a:blipFill>
        </p:spPr>
      </p:sp>
      <p:sp>
        <p:nvSpPr>
          <p:cNvPr id="4" name="Freeform 4"/>
          <p:cNvSpPr/>
          <p:nvPr/>
        </p:nvSpPr>
        <p:spPr>
          <a:xfrm>
            <a:off x="0"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6326271"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652542"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3049260" y="2873187"/>
            <a:ext cx="12189480" cy="2445979"/>
            <a:chOff x="0" y="0"/>
            <a:chExt cx="16252640" cy="3261305"/>
          </a:xfrm>
        </p:grpSpPr>
        <p:sp>
          <p:nvSpPr>
            <p:cNvPr id="8" name="Freeform 8"/>
            <p:cNvSpPr/>
            <p:nvPr/>
          </p:nvSpPr>
          <p:spPr>
            <a:xfrm>
              <a:off x="0" y="184165"/>
              <a:ext cx="3251597" cy="2719148"/>
            </a:xfrm>
            <a:custGeom>
              <a:avLst/>
              <a:gdLst/>
              <a:ahLst/>
              <a:cxnLst/>
              <a:rect l="l" t="t" r="r" b="b"/>
              <a:pathLst>
                <a:path w="3251597" h="2719148">
                  <a:moveTo>
                    <a:pt x="0" y="0"/>
                  </a:moveTo>
                  <a:lnTo>
                    <a:pt x="3251597" y="0"/>
                  </a:lnTo>
                  <a:lnTo>
                    <a:pt x="3251597" y="2719148"/>
                  </a:lnTo>
                  <a:lnTo>
                    <a:pt x="0" y="2719148"/>
                  </a:lnTo>
                  <a:lnTo>
                    <a:pt x="0" y="0"/>
                  </a:lnTo>
                  <a:close/>
                </a:path>
              </a:pathLst>
            </a:custGeom>
            <a:blipFill>
              <a:blip r:embed="rId6"/>
              <a:stretch>
                <a:fillRect/>
              </a:stretch>
            </a:blipFill>
          </p:spPr>
        </p:sp>
        <p:sp>
          <p:nvSpPr>
            <p:cNvPr id="9" name="Freeform 9"/>
            <p:cNvSpPr/>
            <p:nvPr/>
          </p:nvSpPr>
          <p:spPr>
            <a:xfrm>
              <a:off x="3693467" y="115494"/>
              <a:ext cx="2998938" cy="2856489"/>
            </a:xfrm>
            <a:custGeom>
              <a:avLst/>
              <a:gdLst/>
              <a:ahLst/>
              <a:cxnLst/>
              <a:rect l="l" t="t" r="r" b="b"/>
              <a:pathLst>
                <a:path w="2998938" h="2856489">
                  <a:moveTo>
                    <a:pt x="0" y="0"/>
                  </a:moveTo>
                  <a:lnTo>
                    <a:pt x="2998938" y="0"/>
                  </a:lnTo>
                  <a:lnTo>
                    <a:pt x="2998938" y="2856489"/>
                  </a:lnTo>
                  <a:lnTo>
                    <a:pt x="0" y="2856489"/>
                  </a:lnTo>
                  <a:lnTo>
                    <a:pt x="0" y="0"/>
                  </a:lnTo>
                  <a:close/>
                </a:path>
              </a:pathLst>
            </a:custGeom>
            <a:blipFill>
              <a:blip r:embed="rId7"/>
              <a:stretch>
                <a:fillRect/>
              </a:stretch>
            </a:blipFill>
          </p:spPr>
        </p:sp>
        <p:sp>
          <p:nvSpPr>
            <p:cNvPr id="10" name="Freeform 10"/>
            <p:cNvSpPr/>
            <p:nvPr/>
          </p:nvSpPr>
          <p:spPr>
            <a:xfrm>
              <a:off x="7136905" y="115494"/>
              <a:ext cx="2858756" cy="3145811"/>
            </a:xfrm>
            <a:custGeom>
              <a:avLst/>
              <a:gdLst/>
              <a:ahLst/>
              <a:cxnLst/>
              <a:rect l="l" t="t" r="r" b="b"/>
              <a:pathLst>
                <a:path w="2858756" h="3145811">
                  <a:moveTo>
                    <a:pt x="0" y="0"/>
                  </a:moveTo>
                  <a:lnTo>
                    <a:pt x="2858756" y="0"/>
                  </a:lnTo>
                  <a:lnTo>
                    <a:pt x="2858756" y="3145811"/>
                  </a:lnTo>
                  <a:lnTo>
                    <a:pt x="0" y="3145811"/>
                  </a:lnTo>
                  <a:lnTo>
                    <a:pt x="0" y="0"/>
                  </a:lnTo>
                  <a:close/>
                </a:path>
              </a:pathLst>
            </a:custGeom>
            <a:blipFill>
              <a:blip r:embed="rId8"/>
              <a:stretch>
                <a:fillRect/>
              </a:stretch>
            </a:blipFill>
          </p:spPr>
        </p:sp>
        <p:sp>
          <p:nvSpPr>
            <p:cNvPr id="11" name="Freeform 11"/>
            <p:cNvSpPr/>
            <p:nvPr/>
          </p:nvSpPr>
          <p:spPr>
            <a:xfrm>
              <a:off x="10440161" y="0"/>
              <a:ext cx="2641657" cy="3261305"/>
            </a:xfrm>
            <a:custGeom>
              <a:avLst/>
              <a:gdLst/>
              <a:ahLst/>
              <a:cxnLst/>
              <a:rect l="l" t="t" r="r" b="b"/>
              <a:pathLst>
                <a:path w="2641657" h="3261305">
                  <a:moveTo>
                    <a:pt x="0" y="0"/>
                  </a:moveTo>
                  <a:lnTo>
                    <a:pt x="2641657" y="0"/>
                  </a:lnTo>
                  <a:lnTo>
                    <a:pt x="2641657" y="3261305"/>
                  </a:lnTo>
                  <a:lnTo>
                    <a:pt x="0" y="3261305"/>
                  </a:lnTo>
                  <a:lnTo>
                    <a:pt x="0" y="0"/>
                  </a:lnTo>
                  <a:close/>
                </a:path>
              </a:pathLst>
            </a:custGeom>
            <a:blipFill>
              <a:blip r:embed="rId9"/>
              <a:stretch>
                <a:fillRect/>
              </a:stretch>
            </a:blipFill>
          </p:spPr>
        </p:sp>
        <p:sp>
          <p:nvSpPr>
            <p:cNvPr id="12" name="Freeform 12"/>
            <p:cNvSpPr/>
            <p:nvPr/>
          </p:nvSpPr>
          <p:spPr>
            <a:xfrm>
              <a:off x="13526318" y="114035"/>
              <a:ext cx="2726323" cy="3147270"/>
            </a:xfrm>
            <a:custGeom>
              <a:avLst/>
              <a:gdLst/>
              <a:ahLst/>
              <a:cxnLst/>
              <a:rect l="l" t="t" r="r" b="b"/>
              <a:pathLst>
                <a:path w="2726323" h="3147270">
                  <a:moveTo>
                    <a:pt x="0" y="0"/>
                  </a:moveTo>
                  <a:lnTo>
                    <a:pt x="2726322" y="0"/>
                  </a:lnTo>
                  <a:lnTo>
                    <a:pt x="2726322" y="3147270"/>
                  </a:lnTo>
                  <a:lnTo>
                    <a:pt x="0" y="3147270"/>
                  </a:lnTo>
                  <a:lnTo>
                    <a:pt x="0" y="0"/>
                  </a:lnTo>
                  <a:close/>
                </a:path>
              </a:pathLst>
            </a:custGeom>
            <a:blipFill>
              <a:blip r:embed="rId10"/>
              <a:stretch>
                <a:fillRect/>
              </a:stretch>
            </a:blipFill>
          </p:spPr>
        </p:sp>
      </p:grpSp>
      <p:sp>
        <p:nvSpPr>
          <p:cNvPr id="13" name="TextBox 13"/>
          <p:cNvSpPr txBox="1"/>
          <p:nvPr/>
        </p:nvSpPr>
        <p:spPr>
          <a:xfrm>
            <a:off x="5094002" y="4781550"/>
            <a:ext cx="7037078" cy="3406774"/>
          </a:xfrm>
          <a:prstGeom prst="rect">
            <a:avLst/>
          </a:prstGeom>
        </p:spPr>
        <p:txBody>
          <a:bodyPr wrap="square" lIns="0" tIns="0" rIns="0" bIns="0" rtlCol="0" anchor="t">
            <a:spAutoFit/>
          </a:bodyPr>
          <a:lstStyle/>
          <a:p>
            <a:pPr algn="ctr">
              <a:lnSpc>
                <a:spcPts val="28000"/>
              </a:lnSpc>
            </a:pPr>
            <a:r>
              <a:rPr lang="en-US" sz="20000" dirty="0">
                <a:solidFill>
                  <a:srgbClr val="FFFFFF"/>
                </a:solidFill>
                <a:latin typeface="Bright Retro"/>
              </a:rPr>
              <a:t>VGG 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88025"/>
        </a:solidFill>
        <a:effectLst/>
      </p:bgPr>
    </p:bg>
    <p:spTree>
      <p:nvGrpSpPr>
        <p:cNvPr id="1" name=""/>
        <p:cNvGrpSpPr/>
        <p:nvPr/>
      </p:nvGrpSpPr>
      <p:grpSpPr>
        <a:xfrm>
          <a:off x="0" y="0"/>
          <a:ext cx="0" cy="0"/>
          <a:chOff x="0" y="0"/>
          <a:chExt cx="0" cy="0"/>
        </a:xfrm>
      </p:grpSpPr>
      <p:grpSp>
        <p:nvGrpSpPr>
          <p:cNvPr id="2" name="Group 2"/>
          <p:cNvGrpSpPr/>
          <p:nvPr/>
        </p:nvGrpSpPr>
        <p:grpSpPr>
          <a:xfrm>
            <a:off x="7451244" y="2656843"/>
            <a:ext cx="10131176" cy="7212666"/>
            <a:chOff x="0" y="0"/>
            <a:chExt cx="2268661" cy="1615123"/>
          </a:xfrm>
        </p:grpSpPr>
        <p:sp>
          <p:nvSpPr>
            <p:cNvPr id="3" name="Freeform 3"/>
            <p:cNvSpPr/>
            <p:nvPr/>
          </p:nvSpPr>
          <p:spPr>
            <a:xfrm>
              <a:off x="0" y="0"/>
              <a:ext cx="2268661" cy="1615123"/>
            </a:xfrm>
            <a:custGeom>
              <a:avLst/>
              <a:gdLst/>
              <a:ahLst/>
              <a:cxnLst/>
              <a:rect l="l" t="t" r="r" b="b"/>
              <a:pathLst>
                <a:path w="2268661" h="1615123">
                  <a:moveTo>
                    <a:pt x="38973" y="0"/>
                  </a:moveTo>
                  <a:lnTo>
                    <a:pt x="2229689" y="0"/>
                  </a:lnTo>
                  <a:cubicBezTo>
                    <a:pt x="2240025" y="0"/>
                    <a:pt x="2249937" y="4106"/>
                    <a:pt x="2257246" y="11415"/>
                  </a:cubicBezTo>
                  <a:cubicBezTo>
                    <a:pt x="2264555" y="18724"/>
                    <a:pt x="2268661" y="28636"/>
                    <a:pt x="2268661" y="38973"/>
                  </a:cubicBezTo>
                  <a:lnTo>
                    <a:pt x="2268661" y="1576150"/>
                  </a:lnTo>
                  <a:cubicBezTo>
                    <a:pt x="2268661" y="1597674"/>
                    <a:pt x="2251213" y="1615123"/>
                    <a:pt x="2229689" y="1615123"/>
                  </a:cubicBezTo>
                  <a:lnTo>
                    <a:pt x="38973" y="1615123"/>
                  </a:lnTo>
                  <a:cubicBezTo>
                    <a:pt x="17449" y="1615123"/>
                    <a:pt x="0" y="1597674"/>
                    <a:pt x="0" y="1576150"/>
                  </a:cubicBezTo>
                  <a:lnTo>
                    <a:pt x="0" y="38973"/>
                  </a:lnTo>
                  <a:cubicBezTo>
                    <a:pt x="0" y="28636"/>
                    <a:pt x="4106" y="18724"/>
                    <a:pt x="11415" y="11415"/>
                  </a:cubicBezTo>
                  <a:cubicBezTo>
                    <a:pt x="18724" y="4106"/>
                    <a:pt x="28636" y="0"/>
                    <a:pt x="38973" y="0"/>
                  </a:cubicBezTo>
                  <a:close/>
                </a:path>
              </a:pathLst>
            </a:custGeom>
            <a:solidFill>
              <a:srgbClr val="FFFFFF"/>
            </a:solidFill>
          </p:spPr>
        </p:sp>
        <p:sp>
          <p:nvSpPr>
            <p:cNvPr id="4" name="TextBox 4"/>
            <p:cNvSpPr txBox="1"/>
            <p:nvPr/>
          </p:nvSpPr>
          <p:spPr>
            <a:xfrm>
              <a:off x="0" y="-9525"/>
              <a:ext cx="2268661" cy="1624648"/>
            </a:xfrm>
            <a:prstGeom prst="rect">
              <a:avLst/>
            </a:prstGeom>
          </p:spPr>
          <p:txBody>
            <a:bodyPr lIns="50800" tIns="50800" rIns="50800" bIns="50800" rtlCol="0" anchor="ctr"/>
            <a:lstStyle/>
            <a:p>
              <a:pPr algn="ctr">
                <a:lnSpc>
                  <a:spcPts val="3145"/>
                </a:lnSpc>
              </a:pPr>
              <a:endParaRPr/>
            </a:p>
          </p:txBody>
        </p:sp>
      </p:grpSp>
      <p:sp>
        <p:nvSpPr>
          <p:cNvPr id="5" name="Freeform 5"/>
          <p:cNvSpPr/>
          <p:nvPr/>
        </p:nvSpPr>
        <p:spPr>
          <a:xfrm>
            <a:off x="-1027130" y="84410"/>
            <a:ext cx="4111660" cy="5059090"/>
          </a:xfrm>
          <a:custGeom>
            <a:avLst/>
            <a:gdLst/>
            <a:ahLst/>
            <a:cxnLst/>
            <a:rect l="l" t="t" r="r" b="b"/>
            <a:pathLst>
              <a:path w="4111660" h="5059090">
                <a:moveTo>
                  <a:pt x="0" y="0"/>
                </a:moveTo>
                <a:lnTo>
                  <a:pt x="4111660" y="0"/>
                </a:lnTo>
                <a:lnTo>
                  <a:pt x="4111660" y="5059090"/>
                </a:lnTo>
                <a:lnTo>
                  <a:pt x="0" y="50590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603078" y="58952"/>
            <a:ext cx="8783255" cy="2759406"/>
          </a:xfrm>
          <a:custGeom>
            <a:avLst/>
            <a:gdLst/>
            <a:ahLst/>
            <a:cxnLst/>
            <a:rect l="l" t="t" r="r" b="b"/>
            <a:pathLst>
              <a:path w="8783255" h="2759406">
                <a:moveTo>
                  <a:pt x="0" y="0"/>
                </a:moveTo>
                <a:lnTo>
                  <a:pt x="8783255" y="0"/>
                </a:lnTo>
                <a:lnTo>
                  <a:pt x="8783255" y="2759406"/>
                </a:lnTo>
                <a:lnTo>
                  <a:pt x="0" y="27594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436178" y="1878993"/>
            <a:ext cx="2292484" cy="2177859"/>
          </a:xfrm>
          <a:custGeom>
            <a:avLst/>
            <a:gdLst/>
            <a:ahLst/>
            <a:cxnLst/>
            <a:rect l="l" t="t" r="r" b="b"/>
            <a:pathLst>
              <a:path w="2292484" h="2177859">
                <a:moveTo>
                  <a:pt x="0" y="0"/>
                </a:moveTo>
                <a:lnTo>
                  <a:pt x="2292484" y="0"/>
                </a:lnTo>
                <a:lnTo>
                  <a:pt x="2292484" y="2177859"/>
                </a:lnTo>
                <a:lnTo>
                  <a:pt x="0" y="2177859"/>
                </a:lnTo>
                <a:lnTo>
                  <a:pt x="0" y="0"/>
                </a:lnTo>
                <a:close/>
              </a:path>
            </a:pathLst>
          </a:custGeom>
          <a:blipFill>
            <a:blip r:embed="rId6"/>
            <a:stretch>
              <a:fillRect/>
            </a:stretch>
          </a:blipFill>
        </p:spPr>
      </p:sp>
      <p:sp>
        <p:nvSpPr>
          <p:cNvPr id="8" name="Freeform 8"/>
          <p:cNvSpPr/>
          <p:nvPr/>
        </p:nvSpPr>
        <p:spPr>
          <a:xfrm>
            <a:off x="6057972" y="9258300"/>
            <a:ext cx="3911370" cy="1507507"/>
          </a:xfrm>
          <a:custGeom>
            <a:avLst/>
            <a:gdLst/>
            <a:ahLst/>
            <a:cxnLst/>
            <a:rect l="l" t="t" r="r" b="b"/>
            <a:pathLst>
              <a:path w="3911370" h="1507507">
                <a:moveTo>
                  <a:pt x="0" y="0"/>
                </a:moveTo>
                <a:lnTo>
                  <a:pt x="3911370" y="0"/>
                </a:lnTo>
                <a:lnTo>
                  <a:pt x="3911370" y="1507507"/>
                </a:lnTo>
                <a:lnTo>
                  <a:pt x="0" y="1507507"/>
                </a:lnTo>
                <a:lnTo>
                  <a:pt x="0" y="0"/>
                </a:lnTo>
                <a:close/>
              </a:path>
            </a:pathLst>
          </a:custGeom>
          <a:blipFill>
            <a:blip r:embed="rId7"/>
            <a:stretch>
              <a:fillRect/>
            </a:stretch>
          </a:blipFill>
        </p:spPr>
      </p:sp>
      <p:sp>
        <p:nvSpPr>
          <p:cNvPr id="9" name="Freeform 9"/>
          <p:cNvSpPr/>
          <p:nvPr/>
        </p:nvSpPr>
        <p:spPr>
          <a:xfrm>
            <a:off x="295057" y="3025388"/>
            <a:ext cx="6799303" cy="6025882"/>
          </a:xfrm>
          <a:custGeom>
            <a:avLst/>
            <a:gdLst/>
            <a:ahLst/>
            <a:cxnLst/>
            <a:rect l="l" t="t" r="r" b="b"/>
            <a:pathLst>
              <a:path w="6799303" h="6025882">
                <a:moveTo>
                  <a:pt x="0" y="0"/>
                </a:moveTo>
                <a:lnTo>
                  <a:pt x="6799303" y="0"/>
                </a:lnTo>
                <a:lnTo>
                  <a:pt x="6799303" y="6025882"/>
                </a:lnTo>
                <a:lnTo>
                  <a:pt x="0" y="60258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4144925" y="267471"/>
            <a:ext cx="9908675" cy="2113769"/>
          </a:xfrm>
          <a:prstGeom prst="rect">
            <a:avLst/>
          </a:prstGeom>
        </p:spPr>
        <p:txBody>
          <a:bodyPr lIns="0" tIns="0" rIns="0" bIns="0" rtlCol="0" anchor="t">
            <a:spAutoFit/>
          </a:bodyPr>
          <a:lstStyle/>
          <a:p>
            <a:pPr algn="ctr">
              <a:lnSpc>
                <a:spcPts val="17368"/>
              </a:lnSpc>
            </a:pPr>
            <a:r>
              <a:rPr lang="en-US" sz="12405">
                <a:solidFill>
                  <a:srgbClr val="020202"/>
                </a:solidFill>
                <a:latin typeface="Bright Retro"/>
              </a:rPr>
              <a:t>VGG-16</a:t>
            </a:r>
          </a:p>
        </p:txBody>
      </p:sp>
      <p:sp>
        <p:nvSpPr>
          <p:cNvPr id="11" name="Freeform 11"/>
          <p:cNvSpPr/>
          <p:nvPr/>
        </p:nvSpPr>
        <p:spPr>
          <a:xfrm rot="-4783371">
            <a:off x="14853511" y="6207773"/>
            <a:ext cx="4111660" cy="5059090"/>
          </a:xfrm>
          <a:custGeom>
            <a:avLst/>
            <a:gdLst/>
            <a:ahLst/>
            <a:cxnLst/>
            <a:rect l="l" t="t" r="r" b="b"/>
            <a:pathLst>
              <a:path w="4111660" h="5059090">
                <a:moveTo>
                  <a:pt x="0" y="0"/>
                </a:moveTo>
                <a:lnTo>
                  <a:pt x="4111660" y="0"/>
                </a:lnTo>
                <a:lnTo>
                  <a:pt x="4111660" y="5059089"/>
                </a:lnTo>
                <a:lnTo>
                  <a:pt x="0" y="5059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8330898" y="3707745"/>
            <a:ext cx="7839095" cy="5343525"/>
          </a:xfrm>
          <a:prstGeom prst="rect">
            <a:avLst/>
          </a:prstGeom>
        </p:spPr>
        <p:txBody>
          <a:bodyPr lIns="0" tIns="0" rIns="0" bIns="0" rtlCol="0" anchor="t">
            <a:spAutoFit/>
          </a:bodyPr>
          <a:lstStyle/>
          <a:p>
            <a:pPr algn="ctr">
              <a:lnSpc>
                <a:spcPts val="3855"/>
              </a:lnSpc>
            </a:pPr>
            <a:r>
              <a:rPr lang="en-US" sz="3212">
                <a:solidFill>
                  <a:srgbClr val="020202"/>
                </a:solidFill>
                <a:latin typeface="Glacial Indifference"/>
              </a:rPr>
              <a:t>Karakteristik pembeda model VGG-16 yaitu memilik 16 layers, yang dimana 13 layer merupakan  convolutional layers dan 3 Fully Connected Layer. Ia juga memiliki 5 max-pooling layers untuk tiap blok (2-3 layer CV Layer). </a:t>
            </a:r>
          </a:p>
          <a:p>
            <a:pPr algn="ctr">
              <a:lnSpc>
                <a:spcPts val="3855"/>
              </a:lnSpc>
            </a:pPr>
            <a:endParaRPr lang="en-US" sz="3212">
              <a:solidFill>
                <a:srgbClr val="020202"/>
              </a:solidFill>
              <a:latin typeface="Glacial Indifference"/>
            </a:endParaRPr>
          </a:p>
          <a:p>
            <a:pPr algn="ctr">
              <a:lnSpc>
                <a:spcPts val="3855"/>
              </a:lnSpc>
            </a:pPr>
            <a:r>
              <a:rPr lang="en-US" sz="3212">
                <a:solidFill>
                  <a:srgbClr val="020202"/>
                </a:solidFill>
                <a:latin typeface="Glacial Indifference"/>
              </a:rPr>
              <a:t>Untuk meningkatkan accuracy model, kami juga menggunakan Dropout dan BatchNormalization.</a:t>
            </a:r>
          </a:p>
          <a:p>
            <a:pPr algn="ctr">
              <a:lnSpc>
                <a:spcPts val="3855"/>
              </a:lnSpc>
            </a:pPr>
            <a:endParaRPr lang="en-US" sz="3212">
              <a:solidFill>
                <a:srgbClr val="020202"/>
              </a:solidFill>
              <a:latin typeface="Glacial Indifference"/>
            </a:endParaRPr>
          </a:p>
        </p:txBody>
      </p:sp>
      <p:sp>
        <p:nvSpPr>
          <p:cNvPr id="13" name="TextBox 13"/>
          <p:cNvSpPr txBox="1"/>
          <p:nvPr/>
        </p:nvSpPr>
        <p:spPr>
          <a:xfrm>
            <a:off x="707501" y="3476620"/>
            <a:ext cx="5974415" cy="4210050"/>
          </a:xfrm>
          <a:prstGeom prst="rect">
            <a:avLst/>
          </a:prstGeom>
        </p:spPr>
        <p:txBody>
          <a:bodyPr lIns="0" tIns="0" rIns="0" bIns="0" rtlCol="0" anchor="t">
            <a:spAutoFit/>
          </a:bodyPr>
          <a:lstStyle/>
          <a:p>
            <a:pPr algn="ctr">
              <a:lnSpc>
                <a:spcPts val="3735"/>
              </a:lnSpc>
            </a:pPr>
            <a:r>
              <a:rPr lang="en-US" sz="3112">
                <a:solidFill>
                  <a:srgbClr val="020202"/>
                </a:solidFill>
                <a:latin typeface="Glacial Indifference Bold"/>
              </a:rPr>
              <a:t>IMPORT MODULE FROM TENSORFLOW:</a:t>
            </a:r>
          </a:p>
          <a:p>
            <a:pPr algn="ctr">
              <a:lnSpc>
                <a:spcPts val="3735"/>
              </a:lnSpc>
            </a:pPr>
            <a:r>
              <a:rPr lang="en-US" sz="3112">
                <a:solidFill>
                  <a:srgbClr val="020202"/>
                </a:solidFill>
                <a:latin typeface="Glacial Indifference"/>
              </a:rPr>
              <a:t>Sequential, Dense, Conv2D, MaxPooling2D, Flatten, Dropout,</a:t>
            </a:r>
          </a:p>
          <a:p>
            <a:pPr algn="ctr">
              <a:lnSpc>
                <a:spcPts val="3735"/>
              </a:lnSpc>
            </a:pPr>
            <a:r>
              <a:rPr lang="en-US" sz="3112">
                <a:solidFill>
                  <a:srgbClr val="020202"/>
                </a:solidFill>
                <a:latin typeface="Glacial Indifference"/>
              </a:rPr>
              <a:t>BatchNormalization</a:t>
            </a:r>
          </a:p>
          <a:p>
            <a:pPr algn="ctr">
              <a:lnSpc>
                <a:spcPts val="3735"/>
              </a:lnSpc>
            </a:pPr>
            <a:endParaRPr lang="en-US" sz="3112">
              <a:solidFill>
                <a:srgbClr val="020202"/>
              </a:solidFill>
              <a:latin typeface="Glacial Indifference"/>
            </a:endParaRPr>
          </a:p>
          <a:p>
            <a:pPr algn="ctr">
              <a:lnSpc>
                <a:spcPts val="3735"/>
              </a:lnSpc>
            </a:pPr>
            <a:r>
              <a:rPr lang="en-US" sz="3112">
                <a:solidFill>
                  <a:srgbClr val="020202"/>
                </a:solidFill>
                <a:latin typeface="Glacial Indifference Bold"/>
              </a:rPr>
              <a:t>INITIALIZATION MODEL</a:t>
            </a:r>
          </a:p>
          <a:p>
            <a:pPr algn="ctr">
              <a:lnSpc>
                <a:spcPts val="3735"/>
              </a:lnSpc>
            </a:pPr>
            <a:r>
              <a:rPr lang="en-US" sz="3112">
                <a:solidFill>
                  <a:srgbClr val="020202"/>
                </a:solidFill>
                <a:latin typeface="Glacial Indifference"/>
              </a:rPr>
              <a:t>model = Sequential()</a:t>
            </a:r>
          </a:p>
          <a:p>
            <a:pPr algn="ctr">
              <a:lnSpc>
                <a:spcPts val="3735"/>
              </a:lnSpc>
            </a:pPr>
            <a:endParaRPr lang="en-US" sz="3112">
              <a:solidFill>
                <a:srgbClr val="020202"/>
              </a:solidFill>
              <a:latin typeface="Glacial Indifferenc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88025"/>
        </a:solidFill>
        <a:effectLst/>
      </p:bgPr>
    </p:bg>
    <p:spTree>
      <p:nvGrpSpPr>
        <p:cNvPr id="1" name=""/>
        <p:cNvGrpSpPr/>
        <p:nvPr/>
      </p:nvGrpSpPr>
      <p:grpSpPr>
        <a:xfrm>
          <a:off x="0" y="0"/>
          <a:ext cx="0" cy="0"/>
          <a:chOff x="0" y="0"/>
          <a:chExt cx="0" cy="0"/>
        </a:xfrm>
      </p:grpSpPr>
      <p:sp>
        <p:nvSpPr>
          <p:cNvPr id="2" name="Freeform 2"/>
          <p:cNvSpPr/>
          <p:nvPr/>
        </p:nvSpPr>
        <p:spPr>
          <a:xfrm>
            <a:off x="-1027130" y="84410"/>
            <a:ext cx="4111660" cy="5059090"/>
          </a:xfrm>
          <a:custGeom>
            <a:avLst/>
            <a:gdLst/>
            <a:ahLst/>
            <a:cxnLst/>
            <a:rect l="l" t="t" r="r" b="b"/>
            <a:pathLst>
              <a:path w="4111660" h="5059090">
                <a:moveTo>
                  <a:pt x="0" y="0"/>
                </a:moveTo>
                <a:lnTo>
                  <a:pt x="4111660" y="0"/>
                </a:lnTo>
                <a:lnTo>
                  <a:pt x="4111660" y="5059090"/>
                </a:lnTo>
                <a:lnTo>
                  <a:pt x="0" y="50590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36178" y="1878993"/>
            <a:ext cx="2292484" cy="2177859"/>
          </a:xfrm>
          <a:custGeom>
            <a:avLst/>
            <a:gdLst/>
            <a:ahLst/>
            <a:cxnLst/>
            <a:rect l="l" t="t" r="r" b="b"/>
            <a:pathLst>
              <a:path w="2292484" h="2177859">
                <a:moveTo>
                  <a:pt x="0" y="0"/>
                </a:moveTo>
                <a:lnTo>
                  <a:pt x="2292484" y="0"/>
                </a:lnTo>
                <a:lnTo>
                  <a:pt x="2292484" y="2177859"/>
                </a:lnTo>
                <a:lnTo>
                  <a:pt x="0" y="2177859"/>
                </a:lnTo>
                <a:lnTo>
                  <a:pt x="0" y="0"/>
                </a:lnTo>
                <a:close/>
              </a:path>
            </a:pathLst>
          </a:custGeom>
          <a:blipFill>
            <a:blip r:embed="rId4"/>
            <a:stretch>
              <a:fillRect/>
            </a:stretch>
          </a:blipFill>
        </p:spPr>
      </p:sp>
      <p:sp>
        <p:nvSpPr>
          <p:cNvPr id="4" name="Freeform 4"/>
          <p:cNvSpPr/>
          <p:nvPr/>
        </p:nvSpPr>
        <p:spPr>
          <a:xfrm>
            <a:off x="6057972" y="9258300"/>
            <a:ext cx="3911370" cy="1507507"/>
          </a:xfrm>
          <a:custGeom>
            <a:avLst/>
            <a:gdLst/>
            <a:ahLst/>
            <a:cxnLst/>
            <a:rect l="l" t="t" r="r" b="b"/>
            <a:pathLst>
              <a:path w="3911370" h="1507507">
                <a:moveTo>
                  <a:pt x="0" y="0"/>
                </a:moveTo>
                <a:lnTo>
                  <a:pt x="3911370" y="0"/>
                </a:lnTo>
                <a:lnTo>
                  <a:pt x="3911370" y="1507507"/>
                </a:lnTo>
                <a:lnTo>
                  <a:pt x="0" y="1507507"/>
                </a:lnTo>
                <a:lnTo>
                  <a:pt x="0" y="0"/>
                </a:lnTo>
                <a:close/>
              </a:path>
            </a:pathLst>
          </a:custGeom>
          <a:blipFill>
            <a:blip r:embed="rId5"/>
            <a:stretch>
              <a:fillRect/>
            </a:stretch>
          </a:blipFill>
        </p:spPr>
      </p:sp>
      <p:sp>
        <p:nvSpPr>
          <p:cNvPr id="5" name="Freeform 5"/>
          <p:cNvSpPr/>
          <p:nvPr/>
        </p:nvSpPr>
        <p:spPr>
          <a:xfrm rot="-4783371">
            <a:off x="14853511" y="6207773"/>
            <a:ext cx="4111660" cy="5059090"/>
          </a:xfrm>
          <a:custGeom>
            <a:avLst/>
            <a:gdLst/>
            <a:ahLst/>
            <a:cxnLst/>
            <a:rect l="l" t="t" r="r" b="b"/>
            <a:pathLst>
              <a:path w="4111660" h="5059090">
                <a:moveTo>
                  <a:pt x="0" y="0"/>
                </a:moveTo>
                <a:lnTo>
                  <a:pt x="4111660" y="0"/>
                </a:lnTo>
                <a:lnTo>
                  <a:pt x="4111660" y="5059089"/>
                </a:lnTo>
                <a:lnTo>
                  <a:pt x="0" y="5059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83924" y="366073"/>
            <a:ext cx="8046974" cy="5552750"/>
          </a:xfrm>
          <a:custGeom>
            <a:avLst/>
            <a:gdLst/>
            <a:ahLst/>
            <a:cxnLst/>
            <a:rect l="l" t="t" r="r" b="b"/>
            <a:pathLst>
              <a:path w="8046974" h="5552750">
                <a:moveTo>
                  <a:pt x="0" y="0"/>
                </a:moveTo>
                <a:lnTo>
                  <a:pt x="8046974" y="0"/>
                </a:lnTo>
                <a:lnTo>
                  <a:pt x="8046974" y="5552750"/>
                </a:lnTo>
                <a:lnTo>
                  <a:pt x="0" y="5552750"/>
                </a:lnTo>
                <a:lnTo>
                  <a:pt x="0" y="0"/>
                </a:lnTo>
                <a:close/>
              </a:path>
            </a:pathLst>
          </a:custGeom>
          <a:blipFill>
            <a:blip r:embed="rId6"/>
            <a:stretch>
              <a:fillRect/>
            </a:stretch>
          </a:blipFill>
        </p:spPr>
      </p:sp>
      <p:grpSp>
        <p:nvGrpSpPr>
          <p:cNvPr id="7" name="Group 7"/>
          <p:cNvGrpSpPr/>
          <p:nvPr/>
        </p:nvGrpSpPr>
        <p:grpSpPr>
          <a:xfrm>
            <a:off x="6221582" y="1438655"/>
            <a:ext cx="11612256" cy="8372591"/>
            <a:chOff x="0" y="0"/>
            <a:chExt cx="2600318" cy="1874864"/>
          </a:xfrm>
        </p:grpSpPr>
        <p:sp>
          <p:nvSpPr>
            <p:cNvPr id="8" name="Freeform 8"/>
            <p:cNvSpPr/>
            <p:nvPr/>
          </p:nvSpPr>
          <p:spPr>
            <a:xfrm>
              <a:off x="0" y="0"/>
              <a:ext cx="2600318" cy="1874864"/>
            </a:xfrm>
            <a:custGeom>
              <a:avLst/>
              <a:gdLst/>
              <a:ahLst/>
              <a:cxnLst/>
              <a:rect l="l" t="t" r="r" b="b"/>
              <a:pathLst>
                <a:path w="2600318" h="1874864">
                  <a:moveTo>
                    <a:pt x="34002" y="0"/>
                  </a:moveTo>
                  <a:lnTo>
                    <a:pt x="2566316" y="0"/>
                  </a:lnTo>
                  <a:cubicBezTo>
                    <a:pt x="2575334" y="0"/>
                    <a:pt x="2583982" y="3582"/>
                    <a:pt x="2590359" y="9959"/>
                  </a:cubicBezTo>
                  <a:cubicBezTo>
                    <a:pt x="2596735" y="16335"/>
                    <a:pt x="2600318" y="24984"/>
                    <a:pt x="2600318" y="34002"/>
                  </a:cubicBezTo>
                  <a:lnTo>
                    <a:pt x="2600318" y="1840862"/>
                  </a:lnTo>
                  <a:cubicBezTo>
                    <a:pt x="2600318" y="1859641"/>
                    <a:pt x="2585095" y="1874864"/>
                    <a:pt x="2566316" y="1874864"/>
                  </a:cubicBezTo>
                  <a:lnTo>
                    <a:pt x="34002" y="1874864"/>
                  </a:lnTo>
                  <a:cubicBezTo>
                    <a:pt x="15223" y="1874864"/>
                    <a:pt x="0" y="1859641"/>
                    <a:pt x="0" y="1840862"/>
                  </a:cubicBezTo>
                  <a:lnTo>
                    <a:pt x="0" y="34002"/>
                  </a:lnTo>
                  <a:cubicBezTo>
                    <a:pt x="0" y="15223"/>
                    <a:pt x="15223" y="0"/>
                    <a:pt x="34002" y="0"/>
                  </a:cubicBezTo>
                  <a:close/>
                </a:path>
              </a:pathLst>
            </a:custGeom>
            <a:solidFill>
              <a:srgbClr val="FFFFFF"/>
            </a:solidFill>
          </p:spPr>
        </p:sp>
        <p:sp>
          <p:nvSpPr>
            <p:cNvPr id="9" name="TextBox 9"/>
            <p:cNvSpPr txBox="1"/>
            <p:nvPr/>
          </p:nvSpPr>
          <p:spPr>
            <a:xfrm>
              <a:off x="0" y="-9525"/>
              <a:ext cx="2600318" cy="1884389"/>
            </a:xfrm>
            <a:prstGeom prst="rect">
              <a:avLst/>
            </a:prstGeom>
          </p:spPr>
          <p:txBody>
            <a:bodyPr lIns="50800" tIns="50800" rIns="50800" bIns="50800" rtlCol="0" anchor="ctr"/>
            <a:lstStyle/>
            <a:p>
              <a:pPr algn="ctr">
                <a:lnSpc>
                  <a:spcPts val="3145"/>
                </a:lnSpc>
              </a:pPr>
              <a:endParaRPr/>
            </a:p>
          </p:txBody>
        </p:sp>
      </p:grpSp>
      <p:sp>
        <p:nvSpPr>
          <p:cNvPr id="10" name="Freeform 10"/>
          <p:cNvSpPr/>
          <p:nvPr/>
        </p:nvSpPr>
        <p:spPr>
          <a:xfrm>
            <a:off x="263734" y="5918823"/>
            <a:ext cx="5957848" cy="1392447"/>
          </a:xfrm>
          <a:custGeom>
            <a:avLst/>
            <a:gdLst/>
            <a:ahLst/>
            <a:cxnLst/>
            <a:rect l="l" t="t" r="r" b="b"/>
            <a:pathLst>
              <a:path w="5957848" h="1392447">
                <a:moveTo>
                  <a:pt x="0" y="0"/>
                </a:moveTo>
                <a:lnTo>
                  <a:pt x="5957848" y="0"/>
                </a:lnTo>
                <a:lnTo>
                  <a:pt x="5957848" y="1392447"/>
                </a:lnTo>
                <a:lnTo>
                  <a:pt x="0" y="1392447"/>
                </a:lnTo>
                <a:lnTo>
                  <a:pt x="0" y="0"/>
                </a:lnTo>
                <a:close/>
              </a:path>
            </a:pathLst>
          </a:custGeom>
          <a:blipFill>
            <a:blip r:embed="rId7"/>
            <a:stretch>
              <a:fillRect/>
            </a:stretch>
          </a:blipFill>
        </p:spPr>
      </p:sp>
      <p:sp>
        <p:nvSpPr>
          <p:cNvPr id="11" name="Freeform 11"/>
          <p:cNvSpPr/>
          <p:nvPr/>
        </p:nvSpPr>
        <p:spPr>
          <a:xfrm>
            <a:off x="283924" y="7381602"/>
            <a:ext cx="4762386" cy="2711432"/>
          </a:xfrm>
          <a:custGeom>
            <a:avLst/>
            <a:gdLst/>
            <a:ahLst/>
            <a:cxnLst/>
            <a:rect l="l" t="t" r="r" b="b"/>
            <a:pathLst>
              <a:path w="4762386" h="2711432">
                <a:moveTo>
                  <a:pt x="0" y="0"/>
                </a:moveTo>
                <a:lnTo>
                  <a:pt x="4762387" y="0"/>
                </a:lnTo>
                <a:lnTo>
                  <a:pt x="4762387" y="2711432"/>
                </a:lnTo>
                <a:lnTo>
                  <a:pt x="0" y="2711432"/>
                </a:lnTo>
                <a:lnTo>
                  <a:pt x="0" y="0"/>
                </a:lnTo>
                <a:close/>
              </a:path>
            </a:pathLst>
          </a:custGeom>
          <a:blipFill>
            <a:blip r:embed="rId8"/>
            <a:stretch>
              <a:fillRect/>
            </a:stretch>
          </a:blipFill>
        </p:spPr>
      </p:sp>
      <p:sp>
        <p:nvSpPr>
          <p:cNvPr id="12" name="Freeform 12"/>
          <p:cNvSpPr/>
          <p:nvPr/>
        </p:nvSpPr>
        <p:spPr>
          <a:xfrm>
            <a:off x="12718363" y="-221471"/>
            <a:ext cx="7958649" cy="2500342"/>
          </a:xfrm>
          <a:custGeom>
            <a:avLst/>
            <a:gdLst/>
            <a:ahLst/>
            <a:cxnLst/>
            <a:rect l="l" t="t" r="r" b="b"/>
            <a:pathLst>
              <a:path w="7958649" h="2500342">
                <a:moveTo>
                  <a:pt x="0" y="0"/>
                </a:moveTo>
                <a:lnTo>
                  <a:pt x="7958650" y="0"/>
                </a:lnTo>
                <a:lnTo>
                  <a:pt x="7958650" y="2500342"/>
                </a:lnTo>
                <a:lnTo>
                  <a:pt x="0" y="25003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6626968" y="2269346"/>
            <a:ext cx="10969095" cy="4581525"/>
          </a:xfrm>
          <a:prstGeom prst="rect">
            <a:avLst/>
          </a:prstGeom>
        </p:spPr>
        <p:txBody>
          <a:bodyPr lIns="0" tIns="0" rIns="0" bIns="0" rtlCol="0" anchor="t">
            <a:spAutoFit/>
          </a:bodyPr>
          <a:lstStyle/>
          <a:p>
            <a:pPr>
              <a:lnSpc>
                <a:spcPts val="3615"/>
              </a:lnSpc>
            </a:pPr>
            <a:r>
              <a:rPr lang="en-US" sz="3012">
                <a:solidFill>
                  <a:srgbClr val="020202"/>
                </a:solidFill>
                <a:latin typeface="Glacial Indifference"/>
              </a:rPr>
              <a:t>Untuk 13 Convolutional Layer, kami pisahkan menjadi 5 blok, masing-masing dengan 2-3 CV layer. Di akhir blok diberikan batch normalization layer (untuk normalisasi) dan max pooling layer (untuk mengurangi dimensi, parameter </a:t>
            </a:r>
            <a:r>
              <a:rPr lang="en-US" sz="3012">
                <a:solidFill>
                  <a:srgbClr val="020202"/>
                </a:solidFill>
                <a:latin typeface="Glacial Indifference Bold"/>
              </a:rPr>
              <a:t>pooling window size</a:t>
            </a:r>
            <a:r>
              <a:rPr lang="en-US" sz="3012">
                <a:solidFill>
                  <a:srgbClr val="020202"/>
                </a:solidFill>
                <a:latin typeface="Glacial Indifference"/>
              </a:rPr>
              <a:t> 2x2) . Parameter yang kami gunakan untuk layer di CV antara lain</a:t>
            </a:r>
            <a:r>
              <a:rPr lang="en-US" sz="3012">
                <a:solidFill>
                  <a:srgbClr val="020202"/>
                </a:solidFill>
                <a:latin typeface="Glacial Indifference Bold"/>
              </a:rPr>
              <a:t> jumlah filter:</a:t>
            </a:r>
            <a:r>
              <a:rPr lang="en-US" sz="3012">
                <a:solidFill>
                  <a:srgbClr val="020202"/>
                </a:solidFill>
                <a:latin typeface="Glacial Indifference"/>
              </a:rPr>
              <a:t> blok pertama menggunakan 32 filter, dan untuk tiap blok seterusnya jumlah filter dikali dua kecuali blok terakhir; </a:t>
            </a:r>
            <a:r>
              <a:rPr lang="en-US" sz="3012">
                <a:solidFill>
                  <a:srgbClr val="020202"/>
                </a:solidFill>
                <a:latin typeface="Glacial Indifference Bold"/>
              </a:rPr>
              <a:t>ukuran CV kernel:</a:t>
            </a:r>
            <a:r>
              <a:rPr lang="en-US" sz="3012">
                <a:solidFill>
                  <a:srgbClr val="020202"/>
                </a:solidFill>
                <a:latin typeface="Glacial Indifference"/>
              </a:rPr>
              <a:t> (3x3); </a:t>
            </a:r>
            <a:r>
              <a:rPr lang="en-US" sz="3012">
                <a:solidFill>
                  <a:srgbClr val="020202"/>
                </a:solidFill>
                <a:latin typeface="Glacial Indifference Bold"/>
              </a:rPr>
              <a:t>fungsi aktivasi:</a:t>
            </a:r>
            <a:r>
              <a:rPr lang="en-US" sz="3012">
                <a:solidFill>
                  <a:srgbClr val="020202"/>
                </a:solidFill>
                <a:latin typeface="Glacial Indifference"/>
              </a:rPr>
              <a:t> ReLU; </a:t>
            </a:r>
            <a:r>
              <a:rPr lang="en-US" sz="3012">
                <a:solidFill>
                  <a:srgbClr val="020202"/>
                </a:solidFill>
                <a:latin typeface="Glacial Indifference Bold"/>
              </a:rPr>
              <a:t>input shape: </a:t>
            </a:r>
            <a:r>
              <a:rPr lang="en-US" sz="3012">
                <a:solidFill>
                  <a:srgbClr val="020202"/>
                </a:solidFill>
                <a:latin typeface="Glacial Indifference"/>
              </a:rPr>
              <a:t>(224,224,3) sesuai dengan VGG; dan </a:t>
            </a:r>
            <a:r>
              <a:rPr lang="en-US" sz="3012">
                <a:solidFill>
                  <a:srgbClr val="020202"/>
                </a:solidFill>
                <a:latin typeface="Glacial Indifference Bold"/>
              </a:rPr>
              <a:t>padding:</a:t>
            </a:r>
            <a:r>
              <a:rPr lang="en-US" sz="3012">
                <a:solidFill>
                  <a:srgbClr val="020202"/>
                </a:solidFill>
                <a:latin typeface="Glacial Indifference"/>
              </a:rPr>
              <a:t> same.</a:t>
            </a:r>
          </a:p>
          <a:p>
            <a:pPr>
              <a:lnSpc>
                <a:spcPts val="3615"/>
              </a:lnSpc>
            </a:pPr>
            <a:endParaRPr lang="en-US" sz="3012">
              <a:solidFill>
                <a:srgbClr val="020202"/>
              </a:solidFill>
              <a:latin typeface="Glacial Indifference"/>
            </a:endParaRPr>
          </a:p>
        </p:txBody>
      </p:sp>
      <p:sp>
        <p:nvSpPr>
          <p:cNvPr id="14" name="Freeform 14"/>
          <p:cNvSpPr/>
          <p:nvPr/>
        </p:nvSpPr>
        <p:spPr>
          <a:xfrm>
            <a:off x="283924" y="8397728"/>
            <a:ext cx="4762386" cy="1695306"/>
          </a:xfrm>
          <a:custGeom>
            <a:avLst/>
            <a:gdLst/>
            <a:ahLst/>
            <a:cxnLst/>
            <a:rect l="l" t="t" r="r" b="b"/>
            <a:pathLst>
              <a:path w="4762386" h="1695306">
                <a:moveTo>
                  <a:pt x="0" y="0"/>
                </a:moveTo>
                <a:lnTo>
                  <a:pt x="4762387" y="0"/>
                </a:lnTo>
                <a:lnTo>
                  <a:pt x="4762387" y="1695306"/>
                </a:lnTo>
                <a:lnTo>
                  <a:pt x="0" y="1695306"/>
                </a:lnTo>
                <a:lnTo>
                  <a:pt x="0" y="0"/>
                </a:lnTo>
                <a:close/>
              </a:path>
            </a:pathLst>
          </a:custGeom>
          <a:blipFill>
            <a:blip r:embed="rId11"/>
            <a:stretch>
              <a:fillRect/>
            </a:stretch>
          </a:blipFill>
        </p:spPr>
      </p:sp>
      <p:sp>
        <p:nvSpPr>
          <p:cNvPr id="15" name="TextBox 15"/>
          <p:cNvSpPr txBox="1"/>
          <p:nvPr/>
        </p:nvSpPr>
        <p:spPr>
          <a:xfrm>
            <a:off x="10963009" y="-144190"/>
            <a:ext cx="9908675" cy="2113769"/>
          </a:xfrm>
          <a:prstGeom prst="rect">
            <a:avLst/>
          </a:prstGeom>
        </p:spPr>
        <p:txBody>
          <a:bodyPr lIns="0" tIns="0" rIns="0" bIns="0" rtlCol="0" anchor="t">
            <a:spAutoFit/>
          </a:bodyPr>
          <a:lstStyle/>
          <a:p>
            <a:pPr algn="ctr">
              <a:lnSpc>
                <a:spcPts val="17368"/>
              </a:lnSpc>
            </a:pPr>
            <a:r>
              <a:rPr lang="en-US" sz="12405">
                <a:solidFill>
                  <a:srgbClr val="020202"/>
                </a:solidFill>
                <a:latin typeface="Bright Retro"/>
              </a:rPr>
              <a:t>VGG-16</a:t>
            </a:r>
          </a:p>
        </p:txBody>
      </p:sp>
      <p:sp>
        <p:nvSpPr>
          <p:cNvPr id="16" name="TextBox 16"/>
          <p:cNvSpPr txBox="1"/>
          <p:nvPr/>
        </p:nvSpPr>
        <p:spPr>
          <a:xfrm>
            <a:off x="6626968" y="6880817"/>
            <a:ext cx="10955452" cy="2628900"/>
          </a:xfrm>
          <a:prstGeom prst="rect">
            <a:avLst/>
          </a:prstGeom>
        </p:spPr>
        <p:txBody>
          <a:bodyPr lIns="0" tIns="0" rIns="0" bIns="0" rtlCol="0" anchor="t">
            <a:spAutoFit/>
          </a:bodyPr>
          <a:lstStyle/>
          <a:p>
            <a:pPr>
              <a:lnSpc>
                <a:spcPts val="3495"/>
              </a:lnSpc>
            </a:pPr>
            <a:r>
              <a:rPr lang="en-US" sz="2912">
                <a:solidFill>
                  <a:srgbClr val="020202"/>
                </a:solidFill>
                <a:latin typeface="Glacial Indifference"/>
              </a:rPr>
              <a:t>Setelah 13 CV layer, lakukan Flatten. Untuk ketiga fully connected layer berikutnya, menggunakan parameter </a:t>
            </a:r>
            <a:r>
              <a:rPr lang="en-US" sz="2912">
                <a:solidFill>
                  <a:srgbClr val="020202"/>
                </a:solidFill>
                <a:latin typeface="Glacial Indifference Bold"/>
              </a:rPr>
              <a:t>jumlah unit</a:t>
            </a:r>
            <a:r>
              <a:rPr lang="en-US" sz="2912">
                <a:solidFill>
                  <a:srgbClr val="020202"/>
                </a:solidFill>
                <a:latin typeface="Glacial Indifference"/>
              </a:rPr>
              <a:t>: 128, 64, dan 4 (dimana 4 merupakan jumlah kelas yang diklasifikasi); dan</a:t>
            </a:r>
            <a:r>
              <a:rPr lang="en-US" sz="2912">
                <a:solidFill>
                  <a:srgbClr val="020202"/>
                </a:solidFill>
                <a:latin typeface="Glacial Indifference Bold"/>
              </a:rPr>
              <a:t> fungsi aktivasi:</a:t>
            </a:r>
            <a:r>
              <a:rPr lang="en-US" sz="2912">
                <a:solidFill>
                  <a:srgbClr val="020202"/>
                </a:solidFill>
                <a:latin typeface="Glacial Indifference"/>
              </a:rPr>
              <a:t> ReLU dan Softmax untuk layer terakhir. Disini, setelah setiap dense layer diselipkan layer Dropout untuk mencegah overfitting, dengan parameter </a:t>
            </a:r>
            <a:r>
              <a:rPr lang="en-US" sz="2912">
                <a:solidFill>
                  <a:srgbClr val="020202"/>
                </a:solidFill>
                <a:latin typeface="Glacial Indifference Bold"/>
              </a:rPr>
              <a:t>fraction jumlah unit drop</a:t>
            </a:r>
            <a:r>
              <a:rPr lang="en-US" sz="2912">
                <a:solidFill>
                  <a:srgbClr val="020202"/>
                </a:solidFill>
                <a:latin typeface="Glacial Indifference"/>
              </a:rPr>
              <a:t>: 0,2.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88025"/>
        </a:solidFill>
        <a:effectLst/>
      </p:bgPr>
    </p:bg>
    <p:spTree>
      <p:nvGrpSpPr>
        <p:cNvPr id="1" name=""/>
        <p:cNvGrpSpPr/>
        <p:nvPr/>
      </p:nvGrpSpPr>
      <p:grpSpPr>
        <a:xfrm>
          <a:off x="0" y="0"/>
          <a:ext cx="0" cy="0"/>
          <a:chOff x="0" y="0"/>
          <a:chExt cx="0" cy="0"/>
        </a:xfrm>
      </p:grpSpPr>
      <p:sp>
        <p:nvSpPr>
          <p:cNvPr id="2" name="Freeform 2"/>
          <p:cNvSpPr/>
          <p:nvPr/>
        </p:nvSpPr>
        <p:spPr>
          <a:xfrm>
            <a:off x="-1027130" y="84410"/>
            <a:ext cx="4111660" cy="5059090"/>
          </a:xfrm>
          <a:custGeom>
            <a:avLst/>
            <a:gdLst/>
            <a:ahLst/>
            <a:cxnLst/>
            <a:rect l="l" t="t" r="r" b="b"/>
            <a:pathLst>
              <a:path w="4111660" h="5059090">
                <a:moveTo>
                  <a:pt x="0" y="0"/>
                </a:moveTo>
                <a:lnTo>
                  <a:pt x="4111660" y="0"/>
                </a:lnTo>
                <a:lnTo>
                  <a:pt x="4111660" y="5059090"/>
                </a:lnTo>
                <a:lnTo>
                  <a:pt x="0" y="50590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36178" y="1878993"/>
            <a:ext cx="2292484" cy="2177859"/>
          </a:xfrm>
          <a:custGeom>
            <a:avLst/>
            <a:gdLst/>
            <a:ahLst/>
            <a:cxnLst/>
            <a:rect l="l" t="t" r="r" b="b"/>
            <a:pathLst>
              <a:path w="2292484" h="2177859">
                <a:moveTo>
                  <a:pt x="0" y="0"/>
                </a:moveTo>
                <a:lnTo>
                  <a:pt x="2292484" y="0"/>
                </a:lnTo>
                <a:lnTo>
                  <a:pt x="2292484" y="2177859"/>
                </a:lnTo>
                <a:lnTo>
                  <a:pt x="0" y="2177859"/>
                </a:lnTo>
                <a:lnTo>
                  <a:pt x="0" y="0"/>
                </a:lnTo>
                <a:close/>
              </a:path>
            </a:pathLst>
          </a:custGeom>
          <a:blipFill>
            <a:blip r:embed="rId4"/>
            <a:stretch>
              <a:fillRect/>
            </a:stretch>
          </a:blipFill>
        </p:spPr>
      </p:sp>
      <p:sp>
        <p:nvSpPr>
          <p:cNvPr id="4" name="Freeform 4"/>
          <p:cNvSpPr/>
          <p:nvPr/>
        </p:nvSpPr>
        <p:spPr>
          <a:xfrm>
            <a:off x="6057972" y="9258300"/>
            <a:ext cx="3911370" cy="1507507"/>
          </a:xfrm>
          <a:custGeom>
            <a:avLst/>
            <a:gdLst/>
            <a:ahLst/>
            <a:cxnLst/>
            <a:rect l="l" t="t" r="r" b="b"/>
            <a:pathLst>
              <a:path w="3911370" h="1507507">
                <a:moveTo>
                  <a:pt x="0" y="0"/>
                </a:moveTo>
                <a:lnTo>
                  <a:pt x="3911370" y="0"/>
                </a:lnTo>
                <a:lnTo>
                  <a:pt x="3911370" y="1507507"/>
                </a:lnTo>
                <a:lnTo>
                  <a:pt x="0" y="1507507"/>
                </a:lnTo>
                <a:lnTo>
                  <a:pt x="0" y="0"/>
                </a:lnTo>
                <a:close/>
              </a:path>
            </a:pathLst>
          </a:custGeom>
          <a:blipFill>
            <a:blip r:embed="rId5"/>
            <a:stretch>
              <a:fillRect/>
            </a:stretch>
          </a:blipFill>
        </p:spPr>
      </p:sp>
      <p:sp>
        <p:nvSpPr>
          <p:cNvPr id="5" name="Freeform 5"/>
          <p:cNvSpPr/>
          <p:nvPr/>
        </p:nvSpPr>
        <p:spPr>
          <a:xfrm rot="-4783371">
            <a:off x="14853511" y="6207773"/>
            <a:ext cx="4111660" cy="5059090"/>
          </a:xfrm>
          <a:custGeom>
            <a:avLst/>
            <a:gdLst/>
            <a:ahLst/>
            <a:cxnLst/>
            <a:rect l="l" t="t" r="r" b="b"/>
            <a:pathLst>
              <a:path w="4111660" h="5059090">
                <a:moveTo>
                  <a:pt x="0" y="0"/>
                </a:moveTo>
                <a:lnTo>
                  <a:pt x="4111660" y="0"/>
                </a:lnTo>
                <a:lnTo>
                  <a:pt x="4111660" y="5059089"/>
                </a:lnTo>
                <a:lnTo>
                  <a:pt x="0" y="5059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451929" y="3314700"/>
            <a:ext cx="6534170" cy="6697354"/>
            <a:chOff x="0" y="0"/>
            <a:chExt cx="1463188" cy="1499730"/>
          </a:xfrm>
        </p:grpSpPr>
        <p:sp>
          <p:nvSpPr>
            <p:cNvPr id="7" name="Freeform 7"/>
            <p:cNvSpPr/>
            <p:nvPr/>
          </p:nvSpPr>
          <p:spPr>
            <a:xfrm>
              <a:off x="0" y="0"/>
              <a:ext cx="1463188" cy="1499730"/>
            </a:xfrm>
            <a:custGeom>
              <a:avLst/>
              <a:gdLst/>
              <a:ahLst/>
              <a:cxnLst/>
              <a:rect l="l" t="t" r="r" b="b"/>
              <a:pathLst>
                <a:path w="1463188" h="1499730">
                  <a:moveTo>
                    <a:pt x="60427" y="0"/>
                  </a:moveTo>
                  <a:lnTo>
                    <a:pt x="1402762" y="0"/>
                  </a:lnTo>
                  <a:cubicBezTo>
                    <a:pt x="1418788" y="0"/>
                    <a:pt x="1434157" y="6366"/>
                    <a:pt x="1445490" y="17699"/>
                  </a:cubicBezTo>
                  <a:cubicBezTo>
                    <a:pt x="1456822" y="29031"/>
                    <a:pt x="1463188" y="44400"/>
                    <a:pt x="1463188" y="60427"/>
                  </a:cubicBezTo>
                  <a:lnTo>
                    <a:pt x="1463188" y="1439303"/>
                  </a:lnTo>
                  <a:cubicBezTo>
                    <a:pt x="1463188" y="1455329"/>
                    <a:pt x="1456822" y="1470699"/>
                    <a:pt x="1445490" y="1482031"/>
                  </a:cubicBezTo>
                  <a:cubicBezTo>
                    <a:pt x="1434157" y="1493363"/>
                    <a:pt x="1418788" y="1499730"/>
                    <a:pt x="1402762" y="1499730"/>
                  </a:cubicBezTo>
                  <a:lnTo>
                    <a:pt x="60427" y="1499730"/>
                  </a:lnTo>
                  <a:cubicBezTo>
                    <a:pt x="44400" y="1499730"/>
                    <a:pt x="29031" y="1493363"/>
                    <a:pt x="17699" y="1482031"/>
                  </a:cubicBezTo>
                  <a:cubicBezTo>
                    <a:pt x="6366" y="1470699"/>
                    <a:pt x="0" y="1455329"/>
                    <a:pt x="0" y="1439303"/>
                  </a:cubicBezTo>
                  <a:lnTo>
                    <a:pt x="0" y="60427"/>
                  </a:lnTo>
                  <a:cubicBezTo>
                    <a:pt x="0" y="44400"/>
                    <a:pt x="6366" y="29031"/>
                    <a:pt x="17699" y="17699"/>
                  </a:cubicBezTo>
                  <a:cubicBezTo>
                    <a:pt x="29031" y="6366"/>
                    <a:pt x="44400" y="0"/>
                    <a:pt x="60427" y="0"/>
                  </a:cubicBezTo>
                  <a:close/>
                </a:path>
              </a:pathLst>
            </a:custGeom>
            <a:solidFill>
              <a:srgbClr val="FFFFFF"/>
            </a:solidFill>
          </p:spPr>
        </p:sp>
        <p:sp>
          <p:nvSpPr>
            <p:cNvPr id="8" name="TextBox 8"/>
            <p:cNvSpPr txBox="1"/>
            <p:nvPr/>
          </p:nvSpPr>
          <p:spPr>
            <a:xfrm>
              <a:off x="0" y="-9525"/>
              <a:ext cx="1463188" cy="1509255"/>
            </a:xfrm>
            <a:prstGeom prst="rect">
              <a:avLst/>
            </a:prstGeom>
          </p:spPr>
          <p:txBody>
            <a:bodyPr lIns="50800" tIns="50800" rIns="50800" bIns="50800" rtlCol="0" anchor="ctr"/>
            <a:lstStyle/>
            <a:p>
              <a:pPr algn="ctr">
                <a:lnSpc>
                  <a:spcPts val="3145"/>
                </a:lnSpc>
              </a:pPr>
              <a:endParaRPr/>
            </a:p>
          </p:txBody>
        </p:sp>
      </p:grpSp>
      <p:sp>
        <p:nvSpPr>
          <p:cNvPr id="9" name="Freeform 9"/>
          <p:cNvSpPr/>
          <p:nvPr/>
        </p:nvSpPr>
        <p:spPr>
          <a:xfrm>
            <a:off x="12718363" y="628822"/>
            <a:ext cx="7958649" cy="2500342"/>
          </a:xfrm>
          <a:custGeom>
            <a:avLst/>
            <a:gdLst/>
            <a:ahLst/>
            <a:cxnLst/>
            <a:rect l="l" t="t" r="r" b="b"/>
            <a:pathLst>
              <a:path w="7958649" h="2500342">
                <a:moveTo>
                  <a:pt x="0" y="0"/>
                </a:moveTo>
                <a:lnTo>
                  <a:pt x="7958650" y="0"/>
                </a:lnTo>
                <a:lnTo>
                  <a:pt x="7958650" y="2500342"/>
                </a:lnTo>
                <a:lnTo>
                  <a:pt x="0" y="25003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284318" y="459960"/>
            <a:ext cx="12143817" cy="2507962"/>
          </a:xfrm>
          <a:custGeom>
            <a:avLst/>
            <a:gdLst/>
            <a:ahLst/>
            <a:cxnLst/>
            <a:rect l="l" t="t" r="r" b="b"/>
            <a:pathLst>
              <a:path w="12143817" h="2507962">
                <a:moveTo>
                  <a:pt x="0" y="0"/>
                </a:moveTo>
                <a:lnTo>
                  <a:pt x="12143817" y="0"/>
                </a:lnTo>
                <a:lnTo>
                  <a:pt x="12143817" y="2507963"/>
                </a:lnTo>
                <a:lnTo>
                  <a:pt x="0" y="2507963"/>
                </a:lnTo>
                <a:lnTo>
                  <a:pt x="0" y="0"/>
                </a:lnTo>
                <a:close/>
              </a:path>
            </a:pathLst>
          </a:custGeom>
          <a:blipFill>
            <a:blip r:embed="rId8"/>
            <a:stretch>
              <a:fillRect/>
            </a:stretch>
          </a:blipFill>
        </p:spPr>
      </p:sp>
      <p:sp>
        <p:nvSpPr>
          <p:cNvPr id="11" name="Freeform 11"/>
          <p:cNvSpPr/>
          <p:nvPr/>
        </p:nvSpPr>
        <p:spPr>
          <a:xfrm>
            <a:off x="7350779" y="3749908"/>
            <a:ext cx="10735168" cy="613888"/>
          </a:xfrm>
          <a:custGeom>
            <a:avLst/>
            <a:gdLst/>
            <a:ahLst/>
            <a:cxnLst/>
            <a:rect l="l" t="t" r="r" b="b"/>
            <a:pathLst>
              <a:path w="10735168" h="613888">
                <a:moveTo>
                  <a:pt x="0" y="0"/>
                </a:moveTo>
                <a:lnTo>
                  <a:pt x="10735168" y="0"/>
                </a:lnTo>
                <a:lnTo>
                  <a:pt x="10735168" y="613888"/>
                </a:lnTo>
                <a:lnTo>
                  <a:pt x="0" y="613888"/>
                </a:lnTo>
                <a:lnTo>
                  <a:pt x="0" y="0"/>
                </a:lnTo>
                <a:close/>
              </a:path>
            </a:pathLst>
          </a:custGeom>
          <a:blipFill>
            <a:blip r:embed="rId9"/>
            <a:stretch>
              <a:fillRect/>
            </a:stretch>
          </a:blipFill>
        </p:spPr>
      </p:sp>
      <p:sp>
        <p:nvSpPr>
          <p:cNvPr id="12" name="TextBox 12"/>
          <p:cNvSpPr txBox="1"/>
          <p:nvPr/>
        </p:nvSpPr>
        <p:spPr>
          <a:xfrm>
            <a:off x="839799" y="3601729"/>
            <a:ext cx="5830700" cy="6410325"/>
          </a:xfrm>
          <a:prstGeom prst="rect">
            <a:avLst/>
          </a:prstGeom>
        </p:spPr>
        <p:txBody>
          <a:bodyPr lIns="0" tIns="0" rIns="0" bIns="0" rtlCol="0" anchor="t">
            <a:spAutoFit/>
          </a:bodyPr>
          <a:lstStyle/>
          <a:p>
            <a:pPr>
              <a:lnSpc>
                <a:spcPts val="3615"/>
              </a:lnSpc>
            </a:pPr>
            <a:r>
              <a:rPr lang="en-US" sz="3012">
                <a:solidFill>
                  <a:srgbClr val="020202"/>
                </a:solidFill>
                <a:latin typeface="Glacial Indifference"/>
              </a:rPr>
              <a:t>Disini, dibuat fungsi bernama lr_scheduler untuk dynamic learning rate scheduler. Learning rate akan dikurangi seiring dengan banyaknya epoch. </a:t>
            </a:r>
          </a:p>
          <a:p>
            <a:pPr>
              <a:lnSpc>
                <a:spcPts val="3615"/>
              </a:lnSpc>
            </a:pPr>
            <a:endParaRPr lang="en-US" sz="3012">
              <a:solidFill>
                <a:srgbClr val="020202"/>
              </a:solidFill>
              <a:latin typeface="Glacial Indifference"/>
            </a:endParaRPr>
          </a:p>
          <a:p>
            <a:pPr>
              <a:lnSpc>
                <a:spcPts val="3615"/>
              </a:lnSpc>
            </a:pPr>
            <a:r>
              <a:rPr lang="en-US" sz="3012">
                <a:solidFill>
                  <a:srgbClr val="020202"/>
                </a:solidFill>
                <a:latin typeface="Glacial Indifference"/>
              </a:rPr>
              <a:t>Compile model menggunakan i</a:t>
            </a:r>
            <a:r>
              <a:rPr lang="en-US" sz="3012">
                <a:solidFill>
                  <a:srgbClr val="020202"/>
                </a:solidFill>
                <a:latin typeface="Glacial Indifference Bold"/>
              </a:rPr>
              <a:t>nitial learning rate</a:t>
            </a:r>
            <a:r>
              <a:rPr lang="en-US" sz="3012">
                <a:solidFill>
                  <a:srgbClr val="020202"/>
                </a:solidFill>
                <a:latin typeface="Glacial Indifference"/>
              </a:rPr>
              <a:t> yaitu 0.001, di </a:t>
            </a:r>
            <a:r>
              <a:rPr lang="en-US" sz="3012">
                <a:solidFill>
                  <a:srgbClr val="020202"/>
                </a:solidFill>
                <a:latin typeface="Glacial Indifference Bold"/>
              </a:rPr>
              <a:t>optimizer</a:t>
            </a:r>
            <a:r>
              <a:rPr lang="en-US" sz="3012">
                <a:solidFill>
                  <a:srgbClr val="020202"/>
                </a:solidFill>
                <a:latin typeface="Glacial Indifference"/>
              </a:rPr>
              <a:t> Adamax.</a:t>
            </a:r>
            <a:r>
              <a:rPr lang="en-US" sz="3012">
                <a:solidFill>
                  <a:srgbClr val="020202"/>
                </a:solidFill>
                <a:latin typeface="Glacial Indifference Bold"/>
              </a:rPr>
              <a:t> Loss</a:t>
            </a:r>
            <a:r>
              <a:rPr lang="en-US" sz="3012">
                <a:solidFill>
                  <a:srgbClr val="020202"/>
                </a:solidFill>
                <a:latin typeface="Glacial Indifference"/>
              </a:rPr>
              <a:t> yaitu dengna sparse categorical crossentropy, dan </a:t>
            </a:r>
            <a:r>
              <a:rPr lang="en-US" sz="3012">
                <a:solidFill>
                  <a:srgbClr val="020202"/>
                </a:solidFill>
                <a:latin typeface="Glacial Indifference Bold"/>
              </a:rPr>
              <a:t>metric evaluasi</a:t>
            </a:r>
            <a:r>
              <a:rPr lang="en-US" sz="3012">
                <a:solidFill>
                  <a:srgbClr val="020202"/>
                </a:solidFill>
                <a:latin typeface="Glacial Indifference"/>
              </a:rPr>
              <a:t> yang digunakan adalah accuracy. </a:t>
            </a:r>
          </a:p>
          <a:p>
            <a:pPr>
              <a:lnSpc>
                <a:spcPts val="3615"/>
              </a:lnSpc>
            </a:pPr>
            <a:endParaRPr lang="en-US" sz="3012">
              <a:solidFill>
                <a:srgbClr val="020202"/>
              </a:solidFill>
              <a:latin typeface="Glacial Indifference"/>
            </a:endParaRPr>
          </a:p>
          <a:p>
            <a:pPr>
              <a:lnSpc>
                <a:spcPts val="3615"/>
              </a:lnSpc>
            </a:pPr>
            <a:endParaRPr lang="en-US" sz="3012">
              <a:solidFill>
                <a:srgbClr val="020202"/>
              </a:solidFill>
              <a:latin typeface="Glacial Indifference"/>
            </a:endParaRPr>
          </a:p>
        </p:txBody>
      </p:sp>
      <p:sp>
        <p:nvSpPr>
          <p:cNvPr id="13" name="TextBox 13"/>
          <p:cNvSpPr txBox="1"/>
          <p:nvPr/>
        </p:nvSpPr>
        <p:spPr>
          <a:xfrm>
            <a:off x="13702037" y="707809"/>
            <a:ext cx="4708025" cy="2113769"/>
          </a:xfrm>
          <a:prstGeom prst="rect">
            <a:avLst/>
          </a:prstGeom>
        </p:spPr>
        <p:txBody>
          <a:bodyPr lIns="0" tIns="0" rIns="0" bIns="0" rtlCol="0" anchor="t">
            <a:spAutoFit/>
          </a:bodyPr>
          <a:lstStyle/>
          <a:p>
            <a:pPr algn="ctr">
              <a:lnSpc>
                <a:spcPts val="17368"/>
              </a:lnSpc>
            </a:pPr>
            <a:r>
              <a:rPr lang="en-US" sz="12405">
                <a:solidFill>
                  <a:srgbClr val="020202"/>
                </a:solidFill>
                <a:latin typeface="Bright Retro"/>
              </a:rPr>
              <a:t>VGG-16</a:t>
            </a:r>
          </a:p>
        </p:txBody>
      </p:sp>
      <p:grpSp>
        <p:nvGrpSpPr>
          <p:cNvPr id="14" name="Group 14"/>
          <p:cNvGrpSpPr/>
          <p:nvPr/>
        </p:nvGrpSpPr>
        <p:grpSpPr>
          <a:xfrm>
            <a:off x="7864395" y="4668144"/>
            <a:ext cx="9707936" cy="5102916"/>
            <a:chOff x="0" y="0"/>
            <a:chExt cx="2173886" cy="1142689"/>
          </a:xfrm>
        </p:grpSpPr>
        <p:sp>
          <p:nvSpPr>
            <p:cNvPr id="15" name="Freeform 15"/>
            <p:cNvSpPr/>
            <p:nvPr/>
          </p:nvSpPr>
          <p:spPr>
            <a:xfrm>
              <a:off x="0" y="0"/>
              <a:ext cx="2173886" cy="1142689"/>
            </a:xfrm>
            <a:custGeom>
              <a:avLst/>
              <a:gdLst/>
              <a:ahLst/>
              <a:cxnLst/>
              <a:rect l="l" t="t" r="r" b="b"/>
              <a:pathLst>
                <a:path w="2173886" h="1142689">
                  <a:moveTo>
                    <a:pt x="40672" y="0"/>
                  </a:moveTo>
                  <a:lnTo>
                    <a:pt x="2133214" y="0"/>
                  </a:lnTo>
                  <a:cubicBezTo>
                    <a:pt x="2155676" y="0"/>
                    <a:pt x="2173886" y="18209"/>
                    <a:pt x="2173886" y="40672"/>
                  </a:cubicBezTo>
                  <a:lnTo>
                    <a:pt x="2173886" y="1102018"/>
                  </a:lnTo>
                  <a:cubicBezTo>
                    <a:pt x="2173886" y="1124480"/>
                    <a:pt x="2155676" y="1142689"/>
                    <a:pt x="2133214" y="1142689"/>
                  </a:cubicBezTo>
                  <a:lnTo>
                    <a:pt x="40672" y="1142689"/>
                  </a:lnTo>
                  <a:cubicBezTo>
                    <a:pt x="18209" y="1142689"/>
                    <a:pt x="0" y="1124480"/>
                    <a:pt x="0" y="1102018"/>
                  </a:cubicBezTo>
                  <a:lnTo>
                    <a:pt x="0" y="40672"/>
                  </a:lnTo>
                  <a:cubicBezTo>
                    <a:pt x="0" y="18209"/>
                    <a:pt x="18209" y="0"/>
                    <a:pt x="40672" y="0"/>
                  </a:cubicBezTo>
                  <a:close/>
                </a:path>
              </a:pathLst>
            </a:custGeom>
            <a:solidFill>
              <a:srgbClr val="FFFFFF"/>
            </a:solidFill>
          </p:spPr>
        </p:sp>
        <p:sp>
          <p:nvSpPr>
            <p:cNvPr id="16" name="TextBox 16"/>
            <p:cNvSpPr txBox="1"/>
            <p:nvPr/>
          </p:nvSpPr>
          <p:spPr>
            <a:xfrm>
              <a:off x="0" y="-9525"/>
              <a:ext cx="2173886" cy="1152214"/>
            </a:xfrm>
            <a:prstGeom prst="rect">
              <a:avLst/>
            </a:prstGeom>
          </p:spPr>
          <p:txBody>
            <a:bodyPr lIns="50800" tIns="50800" rIns="50800" bIns="50800" rtlCol="0" anchor="ctr"/>
            <a:lstStyle/>
            <a:p>
              <a:pPr algn="ctr">
                <a:lnSpc>
                  <a:spcPts val="3145"/>
                </a:lnSpc>
              </a:pPr>
              <a:endParaRPr/>
            </a:p>
          </p:txBody>
        </p:sp>
      </p:grpSp>
      <p:sp>
        <p:nvSpPr>
          <p:cNvPr id="17" name="TextBox 17"/>
          <p:cNvSpPr txBox="1"/>
          <p:nvPr/>
        </p:nvSpPr>
        <p:spPr>
          <a:xfrm>
            <a:off x="8640208" y="4973396"/>
            <a:ext cx="8156311" cy="4581525"/>
          </a:xfrm>
          <a:prstGeom prst="rect">
            <a:avLst/>
          </a:prstGeom>
        </p:spPr>
        <p:txBody>
          <a:bodyPr lIns="0" tIns="0" rIns="0" bIns="0" rtlCol="0" anchor="t">
            <a:spAutoFit/>
          </a:bodyPr>
          <a:lstStyle/>
          <a:p>
            <a:pPr>
              <a:lnSpc>
                <a:spcPts val="3615"/>
              </a:lnSpc>
            </a:pPr>
            <a:r>
              <a:rPr lang="en-US" sz="3012">
                <a:solidFill>
                  <a:srgbClr val="020202"/>
                </a:solidFill>
                <a:latin typeface="Glacial Indifference"/>
              </a:rPr>
              <a:t>Training model dilakukan dengan parameter </a:t>
            </a:r>
            <a:r>
              <a:rPr lang="en-US" sz="3012">
                <a:solidFill>
                  <a:srgbClr val="020202"/>
                </a:solidFill>
                <a:latin typeface="Glacial Indifference Bold"/>
              </a:rPr>
              <a:t>train</a:t>
            </a:r>
            <a:r>
              <a:rPr lang="en-US" sz="3012">
                <a:solidFill>
                  <a:srgbClr val="020202"/>
                </a:solidFill>
                <a:latin typeface="Glacial Indifference"/>
              </a:rPr>
              <a:t>: data train; </a:t>
            </a:r>
            <a:r>
              <a:rPr lang="en-US" sz="3012">
                <a:solidFill>
                  <a:srgbClr val="020202"/>
                </a:solidFill>
                <a:latin typeface="Glacial Indifference Bold"/>
              </a:rPr>
              <a:t>validation_data</a:t>
            </a:r>
            <a:r>
              <a:rPr lang="en-US" sz="3012">
                <a:solidFill>
                  <a:srgbClr val="020202"/>
                </a:solidFill>
                <a:latin typeface="Glacial Indifference"/>
              </a:rPr>
              <a:t>: data val; </a:t>
            </a:r>
            <a:r>
              <a:rPr lang="en-US" sz="3012">
                <a:solidFill>
                  <a:srgbClr val="020202"/>
                </a:solidFill>
                <a:latin typeface="Glacial Indifference Bold"/>
              </a:rPr>
              <a:t>jumlah epoch</a:t>
            </a:r>
            <a:r>
              <a:rPr lang="en-US" sz="3012">
                <a:solidFill>
                  <a:srgbClr val="020202"/>
                </a:solidFill>
                <a:latin typeface="Glacial Indifference"/>
              </a:rPr>
              <a:t>: 35, </a:t>
            </a:r>
            <a:r>
              <a:rPr lang="en-US" sz="3012">
                <a:solidFill>
                  <a:srgbClr val="020202"/>
                </a:solidFill>
                <a:latin typeface="Glacial Indifference Bold"/>
              </a:rPr>
              <a:t>callbacks</a:t>
            </a:r>
            <a:r>
              <a:rPr lang="en-US" sz="3012">
                <a:solidFill>
                  <a:srgbClr val="020202"/>
                </a:solidFill>
                <a:latin typeface="Glacial Indifference"/>
              </a:rPr>
              <a:t>: lr_scheduler (yaitu fungsi untuk menyesuaikan learning rate berdasarkan epoch tadi). </a:t>
            </a:r>
          </a:p>
          <a:p>
            <a:pPr>
              <a:lnSpc>
                <a:spcPts val="3615"/>
              </a:lnSpc>
            </a:pPr>
            <a:endParaRPr lang="en-US" sz="3012">
              <a:solidFill>
                <a:srgbClr val="020202"/>
              </a:solidFill>
              <a:latin typeface="Glacial Indifference"/>
            </a:endParaRPr>
          </a:p>
          <a:p>
            <a:pPr>
              <a:lnSpc>
                <a:spcPts val="3615"/>
              </a:lnSpc>
            </a:pPr>
            <a:r>
              <a:rPr lang="en-US" sz="3012">
                <a:solidFill>
                  <a:srgbClr val="020202"/>
                </a:solidFill>
                <a:latin typeface="Glacial Indifference"/>
              </a:rPr>
              <a:t>Training model ini dimasukkan dalam variabel history. Kemudian dari history tersebut akan dikenversi menjadi dataframe, dan disimpan sebagai excel.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3565"/>
        </a:solidFill>
        <a:effectLst/>
      </p:bgPr>
    </p:bg>
    <p:spTree>
      <p:nvGrpSpPr>
        <p:cNvPr id="1" name=""/>
        <p:cNvGrpSpPr/>
        <p:nvPr/>
      </p:nvGrpSpPr>
      <p:grpSpPr>
        <a:xfrm>
          <a:off x="0" y="0"/>
          <a:ext cx="0" cy="0"/>
          <a:chOff x="0" y="0"/>
          <a:chExt cx="0" cy="0"/>
        </a:xfrm>
      </p:grpSpPr>
      <p:sp>
        <p:nvSpPr>
          <p:cNvPr id="2" name="Freeform 2"/>
          <p:cNvSpPr/>
          <p:nvPr/>
        </p:nvSpPr>
        <p:spPr>
          <a:xfrm>
            <a:off x="803563" y="4509655"/>
            <a:ext cx="3507584" cy="3074135"/>
          </a:xfrm>
          <a:custGeom>
            <a:avLst/>
            <a:gdLst/>
            <a:ahLst/>
            <a:cxnLst/>
            <a:rect l="l" t="t" r="r" b="b"/>
            <a:pathLst>
              <a:path w="3507584" h="3074135">
                <a:moveTo>
                  <a:pt x="0" y="0"/>
                </a:moveTo>
                <a:lnTo>
                  <a:pt x="3507584" y="0"/>
                </a:lnTo>
                <a:lnTo>
                  <a:pt x="3507584" y="3074134"/>
                </a:lnTo>
                <a:lnTo>
                  <a:pt x="0" y="3074134"/>
                </a:lnTo>
                <a:lnTo>
                  <a:pt x="0" y="0"/>
                </a:lnTo>
                <a:close/>
              </a:path>
            </a:pathLst>
          </a:custGeom>
          <a:blipFill>
            <a:blip r:embed="rId2"/>
            <a:stretch>
              <a:fillRect l="-43325" t="-2208"/>
            </a:stretch>
          </a:blipFill>
        </p:spPr>
      </p:sp>
      <p:grpSp>
        <p:nvGrpSpPr>
          <p:cNvPr id="3" name="Group 3"/>
          <p:cNvGrpSpPr/>
          <p:nvPr/>
        </p:nvGrpSpPr>
        <p:grpSpPr>
          <a:xfrm>
            <a:off x="655700" y="4002983"/>
            <a:ext cx="3871328" cy="3832770"/>
            <a:chOff x="0" y="0"/>
            <a:chExt cx="5161771" cy="5110360"/>
          </a:xfrm>
        </p:grpSpPr>
        <p:pic>
          <p:nvPicPr>
            <p:cNvPr id="4" name="Picture 4"/>
            <p:cNvPicPr>
              <a:picLocks noChangeAspect="1"/>
            </p:cNvPicPr>
            <p:nvPr/>
          </p:nvPicPr>
          <p:blipFill>
            <a:blip r:embed="rId3"/>
            <a:srcRect t="498" b="498"/>
            <a:stretch>
              <a:fillRect/>
            </a:stretch>
          </p:blipFill>
          <p:spPr>
            <a:xfrm>
              <a:off x="0" y="0"/>
              <a:ext cx="5161771" cy="5110360"/>
            </a:xfrm>
            <a:prstGeom prst="rect">
              <a:avLst/>
            </a:prstGeom>
          </p:spPr>
        </p:pic>
      </p:grpSp>
      <p:sp>
        <p:nvSpPr>
          <p:cNvPr id="5" name="Freeform 5"/>
          <p:cNvSpPr/>
          <p:nvPr/>
        </p:nvSpPr>
        <p:spPr>
          <a:xfrm>
            <a:off x="5637516" y="4184586"/>
            <a:ext cx="2658800" cy="2959382"/>
          </a:xfrm>
          <a:custGeom>
            <a:avLst/>
            <a:gdLst/>
            <a:ahLst/>
            <a:cxnLst/>
            <a:rect l="l" t="t" r="r" b="b"/>
            <a:pathLst>
              <a:path w="2658800" h="2959382">
                <a:moveTo>
                  <a:pt x="0" y="0"/>
                </a:moveTo>
                <a:lnTo>
                  <a:pt x="2658800" y="0"/>
                </a:lnTo>
                <a:lnTo>
                  <a:pt x="2658800" y="2959382"/>
                </a:lnTo>
                <a:lnTo>
                  <a:pt x="0" y="2959382"/>
                </a:lnTo>
                <a:lnTo>
                  <a:pt x="0" y="0"/>
                </a:lnTo>
                <a:close/>
              </a:path>
            </a:pathLst>
          </a:custGeom>
          <a:blipFill>
            <a:blip r:embed="rId4"/>
            <a:stretch>
              <a:fillRect t="-26097"/>
            </a:stretch>
          </a:blipFill>
        </p:spPr>
      </p:sp>
      <p:grpSp>
        <p:nvGrpSpPr>
          <p:cNvPr id="6" name="Group 6"/>
          <p:cNvGrpSpPr/>
          <p:nvPr/>
        </p:nvGrpSpPr>
        <p:grpSpPr>
          <a:xfrm>
            <a:off x="5488941" y="3921706"/>
            <a:ext cx="3142412" cy="3269714"/>
            <a:chOff x="0" y="0"/>
            <a:chExt cx="4189882" cy="4359619"/>
          </a:xfrm>
        </p:grpSpPr>
        <p:pic>
          <p:nvPicPr>
            <p:cNvPr id="7" name="Picture 7"/>
            <p:cNvPicPr>
              <a:picLocks noChangeAspect="1"/>
            </p:cNvPicPr>
            <p:nvPr/>
          </p:nvPicPr>
          <p:blipFill>
            <a:blip r:embed="rId5"/>
            <a:srcRect l="1946" r="1946"/>
            <a:stretch>
              <a:fillRect/>
            </a:stretch>
          </p:blipFill>
          <p:spPr>
            <a:xfrm>
              <a:off x="0" y="0"/>
              <a:ext cx="4189882" cy="4359619"/>
            </a:xfrm>
            <a:prstGeom prst="rect">
              <a:avLst/>
            </a:prstGeom>
          </p:spPr>
        </p:pic>
      </p:grpSp>
      <p:sp>
        <p:nvSpPr>
          <p:cNvPr id="8" name="Freeform 8"/>
          <p:cNvSpPr/>
          <p:nvPr/>
        </p:nvSpPr>
        <p:spPr>
          <a:xfrm>
            <a:off x="9812452" y="4664529"/>
            <a:ext cx="2778218" cy="2778218"/>
          </a:xfrm>
          <a:custGeom>
            <a:avLst/>
            <a:gdLst/>
            <a:ahLst/>
            <a:cxnLst/>
            <a:rect l="l" t="t" r="r" b="b"/>
            <a:pathLst>
              <a:path w="2778218" h="2778218">
                <a:moveTo>
                  <a:pt x="0" y="0"/>
                </a:moveTo>
                <a:lnTo>
                  <a:pt x="2778219" y="0"/>
                </a:lnTo>
                <a:lnTo>
                  <a:pt x="2778219" y="2778218"/>
                </a:lnTo>
                <a:lnTo>
                  <a:pt x="0" y="2778218"/>
                </a:lnTo>
                <a:lnTo>
                  <a:pt x="0" y="0"/>
                </a:lnTo>
                <a:close/>
              </a:path>
            </a:pathLst>
          </a:custGeom>
          <a:blipFill>
            <a:blip r:embed="rId6"/>
            <a:stretch>
              <a:fillRect/>
            </a:stretch>
          </a:blipFill>
        </p:spPr>
      </p:sp>
      <p:grpSp>
        <p:nvGrpSpPr>
          <p:cNvPr id="9" name="Group 9"/>
          <p:cNvGrpSpPr/>
          <p:nvPr/>
        </p:nvGrpSpPr>
        <p:grpSpPr>
          <a:xfrm>
            <a:off x="9622686" y="4184586"/>
            <a:ext cx="3094137" cy="3469563"/>
            <a:chOff x="0" y="0"/>
            <a:chExt cx="4125516" cy="4626084"/>
          </a:xfrm>
        </p:grpSpPr>
        <p:pic>
          <p:nvPicPr>
            <p:cNvPr id="10" name="Picture 10"/>
            <p:cNvPicPr>
              <a:picLocks noChangeAspect="1"/>
            </p:cNvPicPr>
            <p:nvPr/>
          </p:nvPicPr>
          <p:blipFill>
            <a:blip r:embed="rId7"/>
            <a:srcRect l="5410" r="5410"/>
            <a:stretch>
              <a:fillRect/>
            </a:stretch>
          </p:blipFill>
          <p:spPr>
            <a:xfrm>
              <a:off x="0" y="0"/>
              <a:ext cx="4125516" cy="4626084"/>
            </a:xfrm>
            <a:prstGeom prst="rect">
              <a:avLst/>
            </a:prstGeom>
          </p:spPr>
        </p:pic>
      </p:grpSp>
      <p:sp>
        <p:nvSpPr>
          <p:cNvPr id="11" name="Freeform 11"/>
          <p:cNvSpPr/>
          <p:nvPr/>
        </p:nvSpPr>
        <p:spPr>
          <a:xfrm>
            <a:off x="-1015004" y="2169072"/>
            <a:ext cx="3079094" cy="1243184"/>
          </a:xfrm>
          <a:custGeom>
            <a:avLst/>
            <a:gdLst/>
            <a:ahLst/>
            <a:cxnLst/>
            <a:rect l="l" t="t" r="r" b="b"/>
            <a:pathLst>
              <a:path w="3079094" h="1243184">
                <a:moveTo>
                  <a:pt x="0" y="0"/>
                </a:moveTo>
                <a:lnTo>
                  <a:pt x="3079094" y="0"/>
                </a:lnTo>
                <a:lnTo>
                  <a:pt x="3079094" y="1243184"/>
                </a:lnTo>
                <a:lnTo>
                  <a:pt x="0" y="1243184"/>
                </a:lnTo>
                <a:lnTo>
                  <a:pt x="0" y="0"/>
                </a:lnTo>
                <a:close/>
              </a:path>
            </a:pathLst>
          </a:custGeom>
          <a:blipFill>
            <a:blip r:embed="rId8"/>
            <a:stretch>
              <a:fillRect/>
            </a:stretch>
          </a:blipFill>
        </p:spPr>
      </p:sp>
      <p:sp>
        <p:nvSpPr>
          <p:cNvPr id="12" name="Freeform 12"/>
          <p:cNvSpPr/>
          <p:nvPr/>
        </p:nvSpPr>
        <p:spPr>
          <a:xfrm>
            <a:off x="14199090" y="3921706"/>
            <a:ext cx="2915649" cy="2777965"/>
          </a:xfrm>
          <a:custGeom>
            <a:avLst/>
            <a:gdLst/>
            <a:ahLst/>
            <a:cxnLst/>
            <a:rect l="l" t="t" r="r" b="b"/>
            <a:pathLst>
              <a:path w="2915649" h="2777965">
                <a:moveTo>
                  <a:pt x="0" y="0"/>
                </a:moveTo>
                <a:lnTo>
                  <a:pt x="2915649" y="0"/>
                </a:lnTo>
                <a:lnTo>
                  <a:pt x="2915649" y="2777966"/>
                </a:lnTo>
                <a:lnTo>
                  <a:pt x="0" y="2777966"/>
                </a:lnTo>
                <a:lnTo>
                  <a:pt x="0" y="0"/>
                </a:lnTo>
                <a:close/>
              </a:path>
            </a:pathLst>
          </a:custGeom>
          <a:blipFill>
            <a:blip r:embed="rId9"/>
            <a:stretch>
              <a:fillRect/>
            </a:stretch>
          </a:blipFill>
        </p:spPr>
      </p:sp>
      <p:sp>
        <p:nvSpPr>
          <p:cNvPr id="13" name="Freeform 13"/>
          <p:cNvSpPr/>
          <p:nvPr/>
        </p:nvSpPr>
        <p:spPr>
          <a:xfrm>
            <a:off x="16870860" y="1909682"/>
            <a:ext cx="1688317" cy="975706"/>
          </a:xfrm>
          <a:custGeom>
            <a:avLst/>
            <a:gdLst/>
            <a:ahLst/>
            <a:cxnLst/>
            <a:rect l="l" t="t" r="r" b="b"/>
            <a:pathLst>
              <a:path w="1688317" h="975706">
                <a:moveTo>
                  <a:pt x="0" y="0"/>
                </a:moveTo>
                <a:lnTo>
                  <a:pt x="1688317" y="0"/>
                </a:lnTo>
                <a:lnTo>
                  <a:pt x="1688317" y="975706"/>
                </a:lnTo>
                <a:lnTo>
                  <a:pt x="0" y="975706"/>
                </a:lnTo>
                <a:lnTo>
                  <a:pt x="0" y="0"/>
                </a:lnTo>
                <a:close/>
              </a:path>
            </a:pathLst>
          </a:custGeom>
          <a:blipFill>
            <a:blip r:embed="rId10"/>
            <a:stretch>
              <a:fillRect/>
            </a:stretch>
          </a:blipFill>
        </p:spPr>
      </p:sp>
      <p:sp>
        <p:nvSpPr>
          <p:cNvPr id="14" name="Freeform 14"/>
          <p:cNvSpPr/>
          <p:nvPr/>
        </p:nvSpPr>
        <p:spPr>
          <a:xfrm rot="-1132837">
            <a:off x="4061875" y="9059391"/>
            <a:ext cx="4045191" cy="1435098"/>
          </a:xfrm>
          <a:custGeom>
            <a:avLst/>
            <a:gdLst/>
            <a:ahLst/>
            <a:cxnLst/>
            <a:rect l="l" t="t" r="r" b="b"/>
            <a:pathLst>
              <a:path w="4045191" h="1435098">
                <a:moveTo>
                  <a:pt x="0" y="0"/>
                </a:moveTo>
                <a:lnTo>
                  <a:pt x="4045191" y="0"/>
                </a:lnTo>
                <a:lnTo>
                  <a:pt x="4045191" y="1435098"/>
                </a:lnTo>
                <a:lnTo>
                  <a:pt x="0" y="1435098"/>
                </a:lnTo>
                <a:lnTo>
                  <a:pt x="0" y="0"/>
                </a:lnTo>
                <a:close/>
              </a:path>
            </a:pathLst>
          </a:custGeom>
          <a:blipFill>
            <a:blip r:embed="rId11"/>
            <a:stretch>
              <a:fillRect l="-8071" t="-2104" b="-2104"/>
            </a:stretch>
          </a:blipFill>
        </p:spPr>
      </p:sp>
      <p:grpSp>
        <p:nvGrpSpPr>
          <p:cNvPr id="15" name="Group 15"/>
          <p:cNvGrpSpPr/>
          <p:nvPr/>
        </p:nvGrpSpPr>
        <p:grpSpPr>
          <a:xfrm>
            <a:off x="13749121" y="3579342"/>
            <a:ext cx="3365618" cy="3612078"/>
            <a:chOff x="0" y="0"/>
            <a:chExt cx="4487491" cy="4816105"/>
          </a:xfrm>
        </p:grpSpPr>
        <p:pic>
          <p:nvPicPr>
            <p:cNvPr id="16" name="Picture 16"/>
            <p:cNvPicPr>
              <a:picLocks noChangeAspect="1"/>
            </p:cNvPicPr>
            <p:nvPr/>
          </p:nvPicPr>
          <p:blipFill>
            <a:blip r:embed="rId12"/>
            <a:srcRect l="3411" r="3411"/>
            <a:stretch>
              <a:fillRect/>
            </a:stretch>
          </p:blipFill>
          <p:spPr>
            <a:xfrm>
              <a:off x="0" y="0"/>
              <a:ext cx="4487491" cy="4816105"/>
            </a:xfrm>
            <a:prstGeom prst="rect">
              <a:avLst/>
            </a:prstGeom>
          </p:spPr>
        </p:pic>
      </p:grpSp>
      <p:sp>
        <p:nvSpPr>
          <p:cNvPr id="17" name="Freeform 17"/>
          <p:cNvSpPr/>
          <p:nvPr/>
        </p:nvSpPr>
        <p:spPr>
          <a:xfrm>
            <a:off x="4921382" y="587196"/>
            <a:ext cx="8445236" cy="2653212"/>
          </a:xfrm>
          <a:custGeom>
            <a:avLst/>
            <a:gdLst/>
            <a:ahLst/>
            <a:cxnLst/>
            <a:rect l="l" t="t" r="r" b="b"/>
            <a:pathLst>
              <a:path w="8445236" h="2653212">
                <a:moveTo>
                  <a:pt x="0" y="0"/>
                </a:moveTo>
                <a:lnTo>
                  <a:pt x="8445236" y="0"/>
                </a:lnTo>
                <a:lnTo>
                  <a:pt x="8445236" y="2653212"/>
                </a:lnTo>
                <a:lnTo>
                  <a:pt x="0" y="265321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8" name="TextBox 18"/>
          <p:cNvSpPr txBox="1"/>
          <p:nvPr/>
        </p:nvSpPr>
        <p:spPr>
          <a:xfrm>
            <a:off x="5858944" y="822809"/>
            <a:ext cx="7139286" cy="1972437"/>
          </a:xfrm>
          <a:prstGeom prst="rect">
            <a:avLst/>
          </a:prstGeom>
        </p:spPr>
        <p:txBody>
          <a:bodyPr lIns="0" tIns="0" rIns="0" bIns="0" rtlCol="0" anchor="t">
            <a:spAutoFit/>
          </a:bodyPr>
          <a:lstStyle/>
          <a:p>
            <a:pPr algn="ctr">
              <a:lnSpc>
                <a:spcPts val="16232"/>
              </a:lnSpc>
            </a:pPr>
            <a:r>
              <a:rPr lang="en-US" sz="11594">
                <a:solidFill>
                  <a:srgbClr val="143565"/>
                </a:solidFill>
                <a:latin typeface="Bright Retro"/>
              </a:rPr>
              <a:t>ANGGOTA</a:t>
            </a:r>
          </a:p>
        </p:txBody>
      </p:sp>
      <p:grpSp>
        <p:nvGrpSpPr>
          <p:cNvPr id="19" name="Group 19"/>
          <p:cNvGrpSpPr/>
          <p:nvPr/>
        </p:nvGrpSpPr>
        <p:grpSpPr>
          <a:xfrm>
            <a:off x="1028700" y="8042976"/>
            <a:ext cx="2983955" cy="801033"/>
            <a:chOff x="0" y="0"/>
            <a:chExt cx="3978607" cy="1068044"/>
          </a:xfrm>
        </p:grpSpPr>
        <p:sp>
          <p:nvSpPr>
            <p:cNvPr id="20" name="TextBox 20"/>
            <p:cNvSpPr txBox="1"/>
            <p:nvPr/>
          </p:nvSpPr>
          <p:spPr>
            <a:xfrm>
              <a:off x="0" y="-9525"/>
              <a:ext cx="3978607" cy="542091"/>
            </a:xfrm>
            <a:prstGeom prst="rect">
              <a:avLst/>
            </a:prstGeom>
          </p:spPr>
          <p:txBody>
            <a:bodyPr lIns="0" tIns="0" rIns="0" bIns="0" rtlCol="0" anchor="t">
              <a:spAutoFit/>
            </a:bodyPr>
            <a:lstStyle/>
            <a:p>
              <a:pPr>
                <a:lnSpc>
                  <a:spcPts val="3145"/>
                </a:lnSpc>
              </a:pPr>
              <a:r>
                <a:rPr lang="en-US" sz="2620" spc="131">
                  <a:solidFill>
                    <a:srgbClr val="FFFFFF"/>
                  </a:solidFill>
                  <a:latin typeface="Glacial Indifference"/>
                </a:rPr>
                <a:t>Idelia Jonathan</a:t>
              </a:r>
            </a:p>
          </p:txBody>
        </p:sp>
        <p:sp>
          <p:nvSpPr>
            <p:cNvPr id="21" name="TextBox 21"/>
            <p:cNvSpPr txBox="1"/>
            <p:nvPr/>
          </p:nvSpPr>
          <p:spPr>
            <a:xfrm>
              <a:off x="0" y="640075"/>
              <a:ext cx="3432711" cy="427970"/>
            </a:xfrm>
            <a:prstGeom prst="rect">
              <a:avLst/>
            </a:prstGeom>
          </p:spPr>
          <p:txBody>
            <a:bodyPr lIns="0" tIns="0" rIns="0" bIns="0" rtlCol="0" anchor="t">
              <a:spAutoFit/>
            </a:bodyPr>
            <a:lstStyle/>
            <a:p>
              <a:pPr>
                <a:lnSpc>
                  <a:spcPts val="2516"/>
                </a:lnSpc>
              </a:pPr>
              <a:r>
                <a:rPr lang="en-US" sz="2096">
                  <a:solidFill>
                    <a:srgbClr val="FFFFFF"/>
                  </a:solidFill>
                  <a:latin typeface="Open Sauce"/>
                </a:rPr>
                <a:t>210711105</a:t>
              </a:r>
            </a:p>
          </p:txBody>
        </p:sp>
      </p:grpSp>
      <p:grpSp>
        <p:nvGrpSpPr>
          <p:cNvPr id="22" name="Group 22"/>
          <p:cNvGrpSpPr/>
          <p:nvPr/>
        </p:nvGrpSpPr>
        <p:grpSpPr>
          <a:xfrm>
            <a:off x="5250476" y="7442747"/>
            <a:ext cx="4372210" cy="1200458"/>
            <a:chOff x="0" y="0"/>
            <a:chExt cx="5829613" cy="1600610"/>
          </a:xfrm>
        </p:grpSpPr>
        <p:sp>
          <p:nvSpPr>
            <p:cNvPr id="23" name="TextBox 23"/>
            <p:cNvSpPr txBox="1"/>
            <p:nvPr/>
          </p:nvSpPr>
          <p:spPr>
            <a:xfrm>
              <a:off x="0" y="-9525"/>
              <a:ext cx="5829613" cy="1074657"/>
            </a:xfrm>
            <a:prstGeom prst="rect">
              <a:avLst/>
            </a:prstGeom>
          </p:spPr>
          <p:txBody>
            <a:bodyPr lIns="0" tIns="0" rIns="0" bIns="0" rtlCol="0" anchor="t">
              <a:spAutoFit/>
            </a:bodyPr>
            <a:lstStyle/>
            <a:p>
              <a:pPr>
                <a:lnSpc>
                  <a:spcPts val="3145"/>
                </a:lnSpc>
              </a:pPr>
              <a:r>
                <a:rPr lang="en-US" sz="2620" spc="131">
                  <a:solidFill>
                    <a:srgbClr val="FFFFFF"/>
                  </a:solidFill>
                  <a:latin typeface="Glacial Indifference"/>
                </a:rPr>
                <a:t>Rhema Stella Semaya Sutarto</a:t>
              </a:r>
            </a:p>
          </p:txBody>
        </p:sp>
        <p:sp>
          <p:nvSpPr>
            <p:cNvPr id="24" name="TextBox 24"/>
            <p:cNvSpPr txBox="1"/>
            <p:nvPr/>
          </p:nvSpPr>
          <p:spPr>
            <a:xfrm>
              <a:off x="0" y="1172641"/>
              <a:ext cx="5029744" cy="427970"/>
            </a:xfrm>
            <a:prstGeom prst="rect">
              <a:avLst/>
            </a:prstGeom>
          </p:spPr>
          <p:txBody>
            <a:bodyPr lIns="0" tIns="0" rIns="0" bIns="0" rtlCol="0" anchor="t">
              <a:spAutoFit/>
            </a:bodyPr>
            <a:lstStyle/>
            <a:p>
              <a:pPr>
                <a:lnSpc>
                  <a:spcPts val="2516"/>
                </a:lnSpc>
              </a:pPr>
              <a:r>
                <a:rPr lang="en-US" sz="2096">
                  <a:solidFill>
                    <a:srgbClr val="FFFFFF"/>
                  </a:solidFill>
                  <a:latin typeface="Open Sauce"/>
                </a:rPr>
                <a:t>210711071</a:t>
              </a:r>
            </a:p>
          </p:txBody>
        </p:sp>
      </p:grpSp>
      <p:grpSp>
        <p:nvGrpSpPr>
          <p:cNvPr id="25" name="Group 25"/>
          <p:cNvGrpSpPr/>
          <p:nvPr/>
        </p:nvGrpSpPr>
        <p:grpSpPr>
          <a:xfrm>
            <a:off x="9266662" y="8042976"/>
            <a:ext cx="4372210" cy="801033"/>
            <a:chOff x="0" y="0"/>
            <a:chExt cx="5829613" cy="1068044"/>
          </a:xfrm>
        </p:grpSpPr>
        <p:sp>
          <p:nvSpPr>
            <p:cNvPr id="26" name="TextBox 26"/>
            <p:cNvSpPr txBox="1"/>
            <p:nvPr/>
          </p:nvSpPr>
          <p:spPr>
            <a:xfrm>
              <a:off x="0" y="-9525"/>
              <a:ext cx="5829613" cy="542091"/>
            </a:xfrm>
            <a:prstGeom prst="rect">
              <a:avLst/>
            </a:prstGeom>
          </p:spPr>
          <p:txBody>
            <a:bodyPr lIns="0" tIns="0" rIns="0" bIns="0" rtlCol="0" anchor="t">
              <a:spAutoFit/>
            </a:bodyPr>
            <a:lstStyle/>
            <a:p>
              <a:pPr>
                <a:lnSpc>
                  <a:spcPts val="3145"/>
                </a:lnSpc>
              </a:pPr>
              <a:r>
                <a:rPr lang="en-US" sz="2620" spc="131">
                  <a:solidFill>
                    <a:srgbClr val="FFFFFF"/>
                  </a:solidFill>
                  <a:latin typeface="Glacial Indifference"/>
                </a:rPr>
                <a:t>Rachelia Ayu Herdani</a:t>
              </a:r>
            </a:p>
          </p:txBody>
        </p:sp>
        <p:sp>
          <p:nvSpPr>
            <p:cNvPr id="27" name="TextBox 27"/>
            <p:cNvSpPr txBox="1"/>
            <p:nvPr/>
          </p:nvSpPr>
          <p:spPr>
            <a:xfrm>
              <a:off x="0" y="640075"/>
              <a:ext cx="5029744" cy="427970"/>
            </a:xfrm>
            <a:prstGeom prst="rect">
              <a:avLst/>
            </a:prstGeom>
          </p:spPr>
          <p:txBody>
            <a:bodyPr lIns="0" tIns="0" rIns="0" bIns="0" rtlCol="0" anchor="t">
              <a:spAutoFit/>
            </a:bodyPr>
            <a:lstStyle/>
            <a:p>
              <a:pPr>
                <a:lnSpc>
                  <a:spcPts val="2516"/>
                </a:lnSpc>
              </a:pPr>
              <a:r>
                <a:rPr lang="en-US" sz="2096">
                  <a:solidFill>
                    <a:srgbClr val="FFFFFF"/>
                  </a:solidFill>
                  <a:latin typeface="Open Sauce"/>
                </a:rPr>
                <a:t>210711019</a:t>
              </a:r>
            </a:p>
          </p:txBody>
        </p:sp>
      </p:grpSp>
      <p:grpSp>
        <p:nvGrpSpPr>
          <p:cNvPr id="28" name="Group 28"/>
          <p:cNvGrpSpPr/>
          <p:nvPr/>
        </p:nvGrpSpPr>
        <p:grpSpPr>
          <a:xfrm>
            <a:off x="13829372" y="7442747"/>
            <a:ext cx="3948675" cy="1200458"/>
            <a:chOff x="0" y="0"/>
            <a:chExt cx="5264900" cy="1600610"/>
          </a:xfrm>
        </p:grpSpPr>
        <p:sp>
          <p:nvSpPr>
            <p:cNvPr id="29" name="TextBox 29"/>
            <p:cNvSpPr txBox="1"/>
            <p:nvPr/>
          </p:nvSpPr>
          <p:spPr>
            <a:xfrm>
              <a:off x="0" y="-9525"/>
              <a:ext cx="5264900" cy="1074657"/>
            </a:xfrm>
            <a:prstGeom prst="rect">
              <a:avLst/>
            </a:prstGeom>
          </p:spPr>
          <p:txBody>
            <a:bodyPr lIns="0" tIns="0" rIns="0" bIns="0" rtlCol="0" anchor="t">
              <a:spAutoFit/>
            </a:bodyPr>
            <a:lstStyle/>
            <a:p>
              <a:pPr>
                <a:lnSpc>
                  <a:spcPts val="3145"/>
                </a:lnSpc>
              </a:pPr>
              <a:r>
                <a:rPr lang="en-US" sz="2620" spc="131">
                  <a:solidFill>
                    <a:srgbClr val="FFFFFF"/>
                  </a:solidFill>
                  <a:latin typeface="Glacial Indifference"/>
                </a:rPr>
                <a:t>Jacklyn Fionadewi Suseno</a:t>
              </a:r>
            </a:p>
          </p:txBody>
        </p:sp>
        <p:sp>
          <p:nvSpPr>
            <p:cNvPr id="30" name="TextBox 30"/>
            <p:cNvSpPr txBox="1"/>
            <p:nvPr/>
          </p:nvSpPr>
          <p:spPr>
            <a:xfrm>
              <a:off x="0" y="1172641"/>
              <a:ext cx="4542514" cy="427970"/>
            </a:xfrm>
            <a:prstGeom prst="rect">
              <a:avLst/>
            </a:prstGeom>
          </p:spPr>
          <p:txBody>
            <a:bodyPr lIns="0" tIns="0" rIns="0" bIns="0" rtlCol="0" anchor="t">
              <a:spAutoFit/>
            </a:bodyPr>
            <a:lstStyle/>
            <a:p>
              <a:pPr>
                <a:lnSpc>
                  <a:spcPts val="2516"/>
                </a:lnSpc>
              </a:pPr>
              <a:r>
                <a:rPr lang="en-US" sz="2096">
                  <a:solidFill>
                    <a:srgbClr val="FFFFFF"/>
                  </a:solidFill>
                  <a:latin typeface="Open Sauce"/>
                </a:rPr>
                <a:t>210711210</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3565"/>
        </a:solidFill>
        <a:effectLst/>
      </p:bgPr>
    </p:bg>
    <p:spTree>
      <p:nvGrpSpPr>
        <p:cNvPr id="1" name=""/>
        <p:cNvGrpSpPr/>
        <p:nvPr/>
      </p:nvGrpSpPr>
      <p:grpSpPr>
        <a:xfrm>
          <a:off x="0" y="0"/>
          <a:ext cx="0" cy="0"/>
          <a:chOff x="0" y="0"/>
          <a:chExt cx="0" cy="0"/>
        </a:xfrm>
      </p:grpSpPr>
      <p:sp>
        <p:nvSpPr>
          <p:cNvPr id="2" name="Freeform 2"/>
          <p:cNvSpPr/>
          <p:nvPr/>
        </p:nvSpPr>
        <p:spPr>
          <a:xfrm>
            <a:off x="-2922793" y="4031501"/>
            <a:ext cx="4421165" cy="1287664"/>
          </a:xfrm>
          <a:custGeom>
            <a:avLst/>
            <a:gdLst/>
            <a:ahLst/>
            <a:cxnLst/>
            <a:rect l="l" t="t" r="r" b="b"/>
            <a:pathLst>
              <a:path w="4421165" h="1287664">
                <a:moveTo>
                  <a:pt x="0" y="0"/>
                </a:moveTo>
                <a:lnTo>
                  <a:pt x="4421165" y="0"/>
                </a:lnTo>
                <a:lnTo>
                  <a:pt x="4421165" y="1287665"/>
                </a:lnTo>
                <a:lnTo>
                  <a:pt x="0" y="1287665"/>
                </a:lnTo>
                <a:lnTo>
                  <a:pt x="0" y="0"/>
                </a:lnTo>
                <a:close/>
              </a:path>
            </a:pathLst>
          </a:custGeom>
          <a:blipFill>
            <a:blip r:embed="rId2"/>
            <a:stretch>
              <a:fillRect/>
            </a:stretch>
          </a:blipFill>
        </p:spPr>
      </p:sp>
      <p:sp>
        <p:nvSpPr>
          <p:cNvPr id="3" name="Freeform 3"/>
          <p:cNvSpPr/>
          <p:nvPr/>
        </p:nvSpPr>
        <p:spPr>
          <a:xfrm>
            <a:off x="16451057" y="0"/>
            <a:ext cx="2895173" cy="2750415"/>
          </a:xfrm>
          <a:custGeom>
            <a:avLst/>
            <a:gdLst/>
            <a:ahLst/>
            <a:cxnLst/>
            <a:rect l="l" t="t" r="r" b="b"/>
            <a:pathLst>
              <a:path w="2895173" h="2750415">
                <a:moveTo>
                  <a:pt x="0" y="0"/>
                </a:moveTo>
                <a:lnTo>
                  <a:pt x="2895174" y="0"/>
                </a:lnTo>
                <a:lnTo>
                  <a:pt x="2895174" y="2750415"/>
                </a:lnTo>
                <a:lnTo>
                  <a:pt x="0" y="2750415"/>
                </a:lnTo>
                <a:lnTo>
                  <a:pt x="0" y="0"/>
                </a:lnTo>
                <a:close/>
              </a:path>
            </a:pathLst>
          </a:custGeom>
          <a:blipFill>
            <a:blip r:embed="rId3"/>
            <a:stretch>
              <a:fillRect/>
            </a:stretch>
          </a:blipFill>
        </p:spPr>
      </p:sp>
      <p:sp>
        <p:nvSpPr>
          <p:cNvPr id="4" name="Freeform 4"/>
          <p:cNvSpPr/>
          <p:nvPr/>
        </p:nvSpPr>
        <p:spPr>
          <a:xfrm>
            <a:off x="0"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6326271"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652542"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3049260" y="2873187"/>
            <a:ext cx="12189480" cy="2445979"/>
            <a:chOff x="0" y="0"/>
            <a:chExt cx="16252640" cy="3261305"/>
          </a:xfrm>
        </p:grpSpPr>
        <p:sp>
          <p:nvSpPr>
            <p:cNvPr id="8" name="Freeform 8"/>
            <p:cNvSpPr/>
            <p:nvPr/>
          </p:nvSpPr>
          <p:spPr>
            <a:xfrm>
              <a:off x="0" y="184165"/>
              <a:ext cx="3251597" cy="2719148"/>
            </a:xfrm>
            <a:custGeom>
              <a:avLst/>
              <a:gdLst/>
              <a:ahLst/>
              <a:cxnLst/>
              <a:rect l="l" t="t" r="r" b="b"/>
              <a:pathLst>
                <a:path w="3251597" h="2719148">
                  <a:moveTo>
                    <a:pt x="0" y="0"/>
                  </a:moveTo>
                  <a:lnTo>
                    <a:pt x="3251597" y="0"/>
                  </a:lnTo>
                  <a:lnTo>
                    <a:pt x="3251597" y="2719148"/>
                  </a:lnTo>
                  <a:lnTo>
                    <a:pt x="0" y="2719148"/>
                  </a:lnTo>
                  <a:lnTo>
                    <a:pt x="0" y="0"/>
                  </a:lnTo>
                  <a:close/>
                </a:path>
              </a:pathLst>
            </a:custGeom>
            <a:blipFill>
              <a:blip r:embed="rId6"/>
              <a:stretch>
                <a:fillRect/>
              </a:stretch>
            </a:blipFill>
          </p:spPr>
        </p:sp>
        <p:sp>
          <p:nvSpPr>
            <p:cNvPr id="9" name="Freeform 9"/>
            <p:cNvSpPr/>
            <p:nvPr/>
          </p:nvSpPr>
          <p:spPr>
            <a:xfrm>
              <a:off x="3693467" y="115494"/>
              <a:ext cx="2998938" cy="2856489"/>
            </a:xfrm>
            <a:custGeom>
              <a:avLst/>
              <a:gdLst/>
              <a:ahLst/>
              <a:cxnLst/>
              <a:rect l="l" t="t" r="r" b="b"/>
              <a:pathLst>
                <a:path w="2998938" h="2856489">
                  <a:moveTo>
                    <a:pt x="0" y="0"/>
                  </a:moveTo>
                  <a:lnTo>
                    <a:pt x="2998938" y="0"/>
                  </a:lnTo>
                  <a:lnTo>
                    <a:pt x="2998938" y="2856489"/>
                  </a:lnTo>
                  <a:lnTo>
                    <a:pt x="0" y="2856489"/>
                  </a:lnTo>
                  <a:lnTo>
                    <a:pt x="0" y="0"/>
                  </a:lnTo>
                  <a:close/>
                </a:path>
              </a:pathLst>
            </a:custGeom>
            <a:blipFill>
              <a:blip r:embed="rId7"/>
              <a:stretch>
                <a:fillRect/>
              </a:stretch>
            </a:blipFill>
          </p:spPr>
        </p:sp>
        <p:sp>
          <p:nvSpPr>
            <p:cNvPr id="10" name="Freeform 10"/>
            <p:cNvSpPr/>
            <p:nvPr/>
          </p:nvSpPr>
          <p:spPr>
            <a:xfrm>
              <a:off x="7136905" y="115494"/>
              <a:ext cx="2858756" cy="3145811"/>
            </a:xfrm>
            <a:custGeom>
              <a:avLst/>
              <a:gdLst/>
              <a:ahLst/>
              <a:cxnLst/>
              <a:rect l="l" t="t" r="r" b="b"/>
              <a:pathLst>
                <a:path w="2858756" h="3145811">
                  <a:moveTo>
                    <a:pt x="0" y="0"/>
                  </a:moveTo>
                  <a:lnTo>
                    <a:pt x="2858756" y="0"/>
                  </a:lnTo>
                  <a:lnTo>
                    <a:pt x="2858756" y="3145811"/>
                  </a:lnTo>
                  <a:lnTo>
                    <a:pt x="0" y="3145811"/>
                  </a:lnTo>
                  <a:lnTo>
                    <a:pt x="0" y="0"/>
                  </a:lnTo>
                  <a:close/>
                </a:path>
              </a:pathLst>
            </a:custGeom>
            <a:blipFill>
              <a:blip r:embed="rId8"/>
              <a:stretch>
                <a:fillRect/>
              </a:stretch>
            </a:blipFill>
          </p:spPr>
        </p:sp>
        <p:sp>
          <p:nvSpPr>
            <p:cNvPr id="11" name="Freeform 11"/>
            <p:cNvSpPr/>
            <p:nvPr/>
          </p:nvSpPr>
          <p:spPr>
            <a:xfrm>
              <a:off x="10440161" y="0"/>
              <a:ext cx="2641657" cy="3261305"/>
            </a:xfrm>
            <a:custGeom>
              <a:avLst/>
              <a:gdLst/>
              <a:ahLst/>
              <a:cxnLst/>
              <a:rect l="l" t="t" r="r" b="b"/>
              <a:pathLst>
                <a:path w="2641657" h="3261305">
                  <a:moveTo>
                    <a:pt x="0" y="0"/>
                  </a:moveTo>
                  <a:lnTo>
                    <a:pt x="2641657" y="0"/>
                  </a:lnTo>
                  <a:lnTo>
                    <a:pt x="2641657" y="3261305"/>
                  </a:lnTo>
                  <a:lnTo>
                    <a:pt x="0" y="3261305"/>
                  </a:lnTo>
                  <a:lnTo>
                    <a:pt x="0" y="0"/>
                  </a:lnTo>
                  <a:close/>
                </a:path>
              </a:pathLst>
            </a:custGeom>
            <a:blipFill>
              <a:blip r:embed="rId9"/>
              <a:stretch>
                <a:fillRect/>
              </a:stretch>
            </a:blipFill>
          </p:spPr>
        </p:sp>
        <p:sp>
          <p:nvSpPr>
            <p:cNvPr id="12" name="Freeform 12"/>
            <p:cNvSpPr/>
            <p:nvPr/>
          </p:nvSpPr>
          <p:spPr>
            <a:xfrm>
              <a:off x="13526318" y="114035"/>
              <a:ext cx="2726323" cy="3147270"/>
            </a:xfrm>
            <a:custGeom>
              <a:avLst/>
              <a:gdLst/>
              <a:ahLst/>
              <a:cxnLst/>
              <a:rect l="l" t="t" r="r" b="b"/>
              <a:pathLst>
                <a:path w="2726323" h="3147270">
                  <a:moveTo>
                    <a:pt x="0" y="0"/>
                  </a:moveTo>
                  <a:lnTo>
                    <a:pt x="2726322" y="0"/>
                  </a:lnTo>
                  <a:lnTo>
                    <a:pt x="2726322" y="3147270"/>
                  </a:lnTo>
                  <a:lnTo>
                    <a:pt x="0" y="3147270"/>
                  </a:lnTo>
                  <a:lnTo>
                    <a:pt x="0" y="0"/>
                  </a:lnTo>
                  <a:close/>
                </a:path>
              </a:pathLst>
            </a:custGeom>
            <a:blipFill>
              <a:blip r:embed="rId10"/>
              <a:stretch>
                <a:fillRect/>
              </a:stretch>
            </a:blipFill>
          </p:spPr>
        </p:sp>
      </p:grpSp>
      <p:sp>
        <p:nvSpPr>
          <p:cNvPr id="13" name="TextBox 13"/>
          <p:cNvSpPr txBox="1"/>
          <p:nvPr/>
        </p:nvSpPr>
        <p:spPr>
          <a:xfrm>
            <a:off x="6062960" y="4781550"/>
            <a:ext cx="6162080" cy="3406774"/>
          </a:xfrm>
          <a:prstGeom prst="rect">
            <a:avLst/>
          </a:prstGeom>
        </p:spPr>
        <p:txBody>
          <a:bodyPr lIns="0" tIns="0" rIns="0" bIns="0" rtlCol="0" anchor="t">
            <a:spAutoFit/>
          </a:bodyPr>
          <a:lstStyle/>
          <a:p>
            <a:pPr algn="ctr">
              <a:lnSpc>
                <a:spcPts val="28000"/>
              </a:lnSpc>
            </a:pPr>
            <a:r>
              <a:rPr lang="en-US" sz="20000">
                <a:solidFill>
                  <a:srgbClr val="FFFFFF"/>
                </a:solidFill>
                <a:latin typeface="Bright Retro"/>
              </a:rPr>
              <a:t>ResNet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5563B"/>
        </a:solidFill>
        <a:effectLst/>
      </p:bgPr>
    </p:bg>
    <p:spTree>
      <p:nvGrpSpPr>
        <p:cNvPr id="1" name=""/>
        <p:cNvGrpSpPr/>
        <p:nvPr/>
      </p:nvGrpSpPr>
      <p:grpSpPr>
        <a:xfrm>
          <a:off x="0" y="0"/>
          <a:ext cx="0" cy="0"/>
          <a:chOff x="0" y="0"/>
          <a:chExt cx="0" cy="0"/>
        </a:xfrm>
      </p:grpSpPr>
      <p:sp>
        <p:nvSpPr>
          <p:cNvPr id="2" name="Freeform 2"/>
          <p:cNvSpPr/>
          <p:nvPr/>
        </p:nvSpPr>
        <p:spPr>
          <a:xfrm>
            <a:off x="0"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24975"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704633"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498478" y="1150373"/>
            <a:ext cx="3992529" cy="646064"/>
          </a:xfrm>
          <a:custGeom>
            <a:avLst/>
            <a:gdLst/>
            <a:ahLst/>
            <a:cxnLst/>
            <a:rect l="l" t="t" r="r" b="b"/>
            <a:pathLst>
              <a:path w="3992529" h="646064">
                <a:moveTo>
                  <a:pt x="0" y="0"/>
                </a:moveTo>
                <a:lnTo>
                  <a:pt x="3992529" y="0"/>
                </a:lnTo>
                <a:lnTo>
                  <a:pt x="3992529" y="646064"/>
                </a:lnTo>
                <a:lnTo>
                  <a:pt x="0" y="6460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5801897" y="142403"/>
            <a:ext cx="6684206" cy="2099955"/>
          </a:xfrm>
          <a:custGeom>
            <a:avLst/>
            <a:gdLst/>
            <a:ahLst/>
            <a:cxnLst/>
            <a:rect l="l" t="t" r="r" b="b"/>
            <a:pathLst>
              <a:path w="6684206" h="2099955">
                <a:moveTo>
                  <a:pt x="0" y="0"/>
                </a:moveTo>
                <a:lnTo>
                  <a:pt x="6684206" y="0"/>
                </a:lnTo>
                <a:lnTo>
                  <a:pt x="6684206" y="2099955"/>
                </a:lnTo>
                <a:lnTo>
                  <a:pt x="0" y="2099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6362233" y="142403"/>
            <a:ext cx="3509886" cy="1654034"/>
          </a:xfrm>
          <a:custGeom>
            <a:avLst/>
            <a:gdLst/>
            <a:ahLst/>
            <a:cxnLst/>
            <a:rect l="l" t="t" r="r" b="b"/>
            <a:pathLst>
              <a:path w="3509886" h="1654034">
                <a:moveTo>
                  <a:pt x="0" y="0"/>
                </a:moveTo>
                <a:lnTo>
                  <a:pt x="3509886" y="0"/>
                </a:lnTo>
                <a:lnTo>
                  <a:pt x="3509886" y="1654034"/>
                </a:lnTo>
                <a:lnTo>
                  <a:pt x="0" y="1654034"/>
                </a:lnTo>
                <a:lnTo>
                  <a:pt x="0" y="0"/>
                </a:lnTo>
                <a:close/>
              </a:path>
            </a:pathLst>
          </a:custGeom>
          <a:blipFill>
            <a:blip r:embed="rId8"/>
            <a:stretch>
              <a:fillRect/>
            </a:stretch>
          </a:blipFill>
        </p:spPr>
      </p:sp>
      <p:sp>
        <p:nvSpPr>
          <p:cNvPr id="8" name="Freeform 8"/>
          <p:cNvSpPr/>
          <p:nvPr/>
        </p:nvSpPr>
        <p:spPr>
          <a:xfrm>
            <a:off x="16130224" y="4674519"/>
            <a:ext cx="1986952" cy="1994431"/>
          </a:xfrm>
          <a:custGeom>
            <a:avLst/>
            <a:gdLst/>
            <a:ahLst/>
            <a:cxnLst/>
            <a:rect l="l" t="t" r="r" b="b"/>
            <a:pathLst>
              <a:path w="1986952" h="1994431">
                <a:moveTo>
                  <a:pt x="0" y="0"/>
                </a:moveTo>
                <a:lnTo>
                  <a:pt x="1986952" y="0"/>
                </a:lnTo>
                <a:lnTo>
                  <a:pt x="1986952" y="1994431"/>
                </a:lnTo>
                <a:lnTo>
                  <a:pt x="0" y="19944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rot="9113044">
            <a:off x="16101371" y="7016921"/>
            <a:ext cx="3638907" cy="1470725"/>
          </a:xfrm>
          <a:custGeom>
            <a:avLst/>
            <a:gdLst/>
            <a:ahLst/>
            <a:cxnLst/>
            <a:rect l="l" t="t" r="r" b="b"/>
            <a:pathLst>
              <a:path w="3638907" h="1470725">
                <a:moveTo>
                  <a:pt x="0" y="0"/>
                </a:moveTo>
                <a:lnTo>
                  <a:pt x="3638907" y="0"/>
                </a:lnTo>
                <a:lnTo>
                  <a:pt x="3638907" y="1470725"/>
                </a:lnTo>
                <a:lnTo>
                  <a:pt x="0" y="1470725"/>
                </a:lnTo>
                <a:lnTo>
                  <a:pt x="0" y="0"/>
                </a:lnTo>
                <a:close/>
              </a:path>
            </a:pathLst>
          </a:custGeom>
          <a:blipFill>
            <a:blip r:embed="rId11"/>
            <a:stretch>
              <a:fillRect/>
            </a:stretch>
          </a:blipFill>
        </p:spPr>
      </p:sp>
      <p:sp>
        <p:nvSpPr>
          <p:cNvPr id="10" name="Freeform 10"/>
          <p:cNvSpPr/>
          <p:nvPr/>
        </p:nvSpPr>
        <p:spPr>
          <a:xfrm>
            <a:off x="17568758" y="2242358"/>
            <a:ext cx="1096836" cy="933225"/>
          </a:xfrm>
          <a:custGeom>
            <a:avLst/>
            <a:gdLst/>
            <a:ahLst/>
            <a:cxnLst/>
            <a:rect l="l" t="t" r="r" b="b"/>
            <a:pathLst>
              <a:path w="1096836" h="933225">
                <a:moveTo>
                  <a:pt x="0" y="0"/>
                </a:moveTo>
                <a:lnTo>
                  <a:pt x="1096836" y="0"/>
                </a:lnTo>
                <a:lnTo>
                  <a:pt x="1096836" y="933224"/>
                </a:lnTo>
                <a:lnTo>
                  <a:pt x="0" y="933224"/>
                </a:lnTo>
                <a:lnTo>
                  <a:pt x="0" y="0"/>
                </a:lnTo>
                <a:close/>
              </a:path>
            </a:pathLst>
          </a:custGeom>
          <a:blipFill>
            <a:blip r:embed="rId12"/>
            <a:stretch>
              <a:fillRect/>
            </a:stretch>
          </a:blipFill>
        </p:spPr>
      </p:sp>
      <p:grpSp>
        <p:nvGrpSpPr>
          <p:cNvPr id="11" name="Group 11"/>
          <p:cNvGrpSpPr/>
          <p:nvPr/>
        </p:nvGrpSpPr>
        <p:grpSpPr>
          <a:xfrm>
            <a:off x="497786" y="6890825"/>
            <a:ext cx="16677242" cy="2016830"/>
            <a:chOff x="0" y="0"/>
            <a:chExt cx="4429830" cy="535713"/>
          </a:xfrm>
        </p:grpSpPr>
        <p:sp>
          <p:nvSpPr>
            <p:cNvPr id="12" name="Freeform 12"/>
            <p:cNvSpPr/>
            <p:nvPr/>
          </p:nvSpPr>
          <p:spPr>
            <a:xfrm>
              <a:off x="0" y="0"/>
              <a:ext cx="4429830" cy="535713"/>
            </a:xfrm>
            <a:custGeom>
              <a:avLst/>
              <a:gdLst/>
              <a:ahLst/>
              <a:cxnLst/>
              <a:rect l="l" t="t" r="r" b="b"/>
              <a:pathLst>
                <a:path w="4429830" h="535713">
                  <a:moveTo>
                    <a:pt x="23675" y="0"/>
                  </a:moveTo>
                  <a:lnTo>
                    <a:pt x="4406155" y="0"/>
                  </a:lnTo>
                  <a:cubicBezTo>
                    <a:pt x="4419231" y="0"/>
                    <a:pt x="4429830" y="10600"/>
                    <a:pt x="4429830" y="23675"/>
                  </a:cubicBezTo>
                  <a:lnTo>
                    <a:pt x="4429830" y="512038"/>
                  </a:lnTo>
                  <a:cubicBezTo>
                    <a:pt x="4429830" y="518317"/>
                    <a:pt x="4427336" y="524339"/>
                    <a:pt x="4422896" y="528779"/>
                  </a:cubicBezTo>
                  <a:cubicBezTo>
                    <a:pt x="4418456" y="533219"/>
                    <a:pt x="4412434" y="535713"/>
                    <a:pt x="4406155" y="535713"/>
                  </a:cubicBezTo>
                  <a:lnTo>
                    <a:pt x="23675" y="535713"/>
                  </a:lnTo>
                  <a:cubicBezTo>
                    <a:pt x="10600" y="535713"/>
                    <a:pt x="0" y="525113"/>
                    <a:pt x="0" y="512038"/>
                  </a:cubicBezTo>
                  <a:lnTo>
                    <a:pt x="0" y="23675"/>
                  </a:lnTo>
                  <a:cubicBezTo>
                    <a:pt x="0" y="17396"/>
                    <a:pt x="2494" y="11374"/>
                    <a:pt x="6934" y="6934"/>
                  </a:cubicBezTo>
                  <a:cubicBezTo>
                    <a:pt x="11374" y="2494"/>
                    <a:pt x="17396" y="0"/>
                    <a:pt x="23675" y="0"/>
                  </a:cubicBezTo>
                  <a:close/>
                </a:path>
              </a:pathLst>
            </a:custGeom>
            <a:solidFill>
              <a:srgbClr val="FFF9F5"/>
            </a:solidFill>
          </p:spPr>
        </p:sp>
        <p:sp>
          <p:nvSpPr>
            <p:cNvPr id="13" name="TextBox 13"/>
            <p:cNvSpPr txBox="1"/>
            <p:nvPr/>
          </p:nvSpPr>
          <p:spPr>
            <a:xfrm>
              <a:off x="0" y="-9525"/>
              <a:ext cx="4429830" cy="545238"/>
            </a:xfrm>
            <a:prstGeom prst="rect">
              <a:avLst/>
            </a:prstGeom>
          </p:spPr>
          <p:txBody>
            <a:bodyPr lIns="50800" tIns="50800" rIns="50800" bIns="50800" rtlCol="0" anchor="ctr"/>
            <a:lstStyle/>
            <a:p>
              <a:pPr algn="ctr">
                <a:lnSpc>
                  <a:spcPts val="3145"/>
                </a:lnSpc>
              </a:pPr>
              <a:r>
                <a:rPr lang="en-US" sz="2620" spc="131">
                  <a:solidFill>
                    <a:srgbClr val="000000"/>
                  </a:solidFill>
                  <a:latin typeface="Glacial Indifference"/>
                </a:rPr>
                <a:t>Untuk pembuatan model ResNet diperlukan import Library Tensorflow, dengan module-module yang digunakan antara lain Input, Conv2D, MaxPooling2D, BatchNormalization, Activation, Add, GlobalAveragePooling2D, Dense dan Model.</a:t>
              </a:r>
            </a:p>
          </p:txBody>
        </p:sp>
      </p:grpSp>
      <p:sp>
        <p:nvSpPr>
          <p:cNvPr id="14" name="Freeform 14"/>
          <p:cNvSpPr/>
          <p:nvPr/>
        </p:nvSpPr>
        <p:spPr>
          <a:xfrm>
            <a:off x="582058" y="5646948"/>
            <a:ext cx="16677242" cy="926236"/>
          </a:xfrm>
          <a:custGeom>
            <a:avLst/>
            <a:gdLst/>
            <a:ahLst/>
            <a:cxnLst/>
            <a:rect l="l" t="t" r="r" b="b"/>
            <a:pathLst>
              <a:path w="16677242" h="926236">
                <a:moveTo>
                  <a:pt x="0" y="0"/>
                </a:moveTo>
                <a:lnTo>
                  <a:pt x="16677242" y="0"/>
                </a:lnTo>
                <a:lnTo>
                  <a:pt x="16677242" y="926236"/>
                </a:lnTo>
                <a:lnTo>
                  <a:pt x="0" y="926236"/>
                </a:lnTo>
                <a:lnTo>
                  <a:pt x="0" y="0"/>
                </a:lnTo>
                <a:close/>
              </a:path>
            </a:pathLst>
          </a:custGeom>
          <a:blipFill>
            <a:blip r:embed="rId13"/>
            <a:stretch>
              <a:fillRect l="-3743"/>
            </a:stretch>
          </a:blipFill>
        </p:spPr>
      </p:sp>
      <p:sp>
        <p:nvSpPr>
          <p:cNvPr id="15" name="TextBox 15"/>
          <p:cNvSpPr txBox="1"/>
          <p:nvPr/>
        </p:nvSpPr>
        <p:spPr>
          <a:xfrm>
            <a:off x="4189662" y="21196"/>
            <a:ext cx="9908675" cy="2113769"/>
          </a:xfrm>
          <a:prstGeom prst="rect">
            <a:avLst/>
          </a:prstGeom>
        </p:spPr>
        <p:txBody>
          <a:bodyPr lIns="0" tIns="0" rIns="0" bIns="0" rtlCol="0" anchor="t">
            <a:spAutoFit/>
          </a:bodyPr>
          <a:lstStyle/>
          <a:p>
            <a:pPr algn="ctr">
              <a:lnSpc>
                <a:spcPts val="17368"/>
              </a:lnSpc>
            </a:pPr>
            <a:r>
              <a:rPr lang="en-US" sz="12405">
                <a:solidFill>
                  <a:srgbClr val="020202"/>
                </a:solidFill>
                <a:latin typeface="Bright Retro"/>
              </a:rPr>
              <a:t>ResNet</a:t>
            </a:r>
          </a:p>
        </p:txBody>
      </p:sp>
      <p:grpSp>
        <p:nvGrpSpPr>
          <p:cNvPr id="16" name="Group 16"/>
          <p:cNvGrpSpPr/>
          <p:nvPr/>
        </p:nvGrpSpPr>
        <p:grpSpPr>
          <a:xfrm>
            <a:off x="582058" y="2543180"/>
            <a:ext cx="16677242" cy="2570368"/>
            <a:chOff x="0" y="0"/>
            <a:chExt cx="4429830" cy="682744"/>
          </a:xfrm>
        </p:grpSpPr>
        <p:sp>
          <p:nvSpPr>
            <p:cNvPr id="17" name="Freeform 17"/>
            <p:cNvSpPr/>
            <p:nvPr/>
          </p:nvSpPr>
          <p:spPr>
            <a:xfrm>
              <a:off x="0" y="0"/>
              <a:ext cx="4429830" cy="682744"/>
            </a:xfrm>
            <a:custGeom>
              <a:avLst/>
              <a:gdLst/>
              <a:ahLst/>
              <a:cxnLst/>
              <a:rect l="l" t="t" r="r" b="b"/>
              <a:pathLst>
                <a:path w="4429830" h="682744">
                  <a:moveTo>
                    <a:pt x="23675" y="0"/>
                  </a:moveTo>
                  <a:lnTo>
                    <a:pt x="4406155" y="0"/>
                  </a:lnTo>
                  <a:cubicBezTo>
                    <a:pt x="4419231" y="0"/>
                    <a:pt x="4429830" y="10600"/>
                    <a:pt x="4429830" y="23675"/>
                  </a:cubicBezTo>
                  <a:lnTo>
                    <a:pt x="4429830" y="659069"/>
                  </a:lnTo>
                  <a:cubicBezTo>
                    <a:pt x="4429830" y="665348"/>
                    <a:pt x="4427336" y="671370"/>
                    <a:pt x="4422896" y="675810"/>
                  </a:cubicBezTo>
                  <a:cubicBezTo>
                    <a:pt x="4418456" y="680250"/>
                    <a:pt x="4412434" y="682744"/>
                    <a:pt x="4406155" y="682744"/>
                  </a:cubicBezTo>
                  <a:lnTo>
                    <a:pt x="23675" y="682744"/>
                  </a:lnTo>
                  <a:cubicBezTo>
                    <a:pt x="17396" y="682744"/>
                    <a:pt x="11374" y="680250"/>
                    <a:pt x="6934" y="675810"/>
                  </a:cubicBezTo>
                  <a:cubicBezTo>
                    <a:pt x="2494" y="671370"/>
                    <a:pt x="0" y="665348"/>
                    <a:pt x="0" y="659069"/>
                  </a:cubicBezTo>
                  <a:lnTo>
                    <a:pt x="0" y="23675"/>
                  </a:lnTo>
                  <a:cubicBezTo>
                    <a:pt x="0" y="17396"/>
                    <a:pt x="2494" y="11374"/>
                    <a:pt x="6934" y="6934"/>
                  </a:cubicBezTo>
                  <a:cubicBezTo>
                    <a:pt x="11374" y="2494"/>
                    <a:pt x="17396" y="0"/>
                    <a:pt x="23675" y="0"/>
                  </a:cubicBezTo>
                  <a:close/>
                </a:path>
              </a:pathLst>
            </a:custGeom>
            <a:solidFill>
              <a:srgbClr val="FFF9F5"/>
            </a:solidFill>
          </p:spPr>
        </p:sp>
        <p:sp>
          <p:nvSpPr>
            <p:cNvPr id="18" name="TextBox 18"/>
            <p:cNvSpPr txBox="1"/>
            <p:nvPr/>
          </p:nvSpPr>
          <p:spPr>
            <a:xfrm>
              <a:off x="0" y="-9525"/>
              <a:ext cx="4429830" cy="692269"/>
            </a:xfrm>
            <a:prstGeom prst="rect">
              <a:avLst/>
            </a:prstGeom>
          </p:spPr>
          <p:txBody>
            <a:bodyPr lIns="50800" tIns="50800" rIns="50800" bIns="50800" rtlCol="0" anchor="ctr"/>
            <a:lstStyle/>
            <a:p>
              <a:pPr algn="ctr">
                <a:lnSpc>
                  <a:spcPts val="3145"/>
                </a:lnSpc>
              </a:pPr>
              <a:r>
                <a:rPr lang="en-US" sz="2620" spc="131">
                  <a:solidFill>
                    <a:srgbClr val="000000"/>
                  </a:solidFill>
                  <a:latin typeface="Glacial Indifference"/>
                </a:rPr>
                <a:t>ResNet, atau Residual Network, adalah arsitektur jaringan saraf konvolusional yang mengatasi masalah degradasi kinerja pada model yang semakin dalam dengan memperkenalkan blok residual, memungkinkan aliran informasi yang lebih efisien melalui shortcut connections. ResNet terkenal karena kemampuannya melatih model jaringan saraf yang sangat dalam, membuka jalan untuk pengembangan arsitektur jaringan yang lebih kompleks.</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5563B"/>
        </a:solidFill>
        <a:effectLst/>
      </p:bgPr>
    </p:bg>
    <p:spTree>
      <p:nvGrpSpPr>
        <p:cNvPr id="1" name=""/>
        <p:cNvGrpSpPr/>
        <p:nvPr/>
      </p:nvGrpSpPr>
      <p:grpSpPr>
        <a:xfrm>
          <a:off x="0" y="0"/>
          <a:ext cx="0" cy="0"/>
          <a:chOff x="0" y="0"/>
          <a:chExt cx="0" cy="0"/>
        </a:xfrm>
      </p:grpSpPr>
      <p:sp>
        <p:nvSpPr>
          <p:cNvPr id="2" name="Freeform 2"/>
          <p:cNvSpPr/>
          <p:nvPr/>
        </p:nvSpPr>
        <p:spPr>
          <a:xfrm>
            <a:off x="0"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24975"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704633"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498478" y="1150373"/>
            <a:ext cx="3992529" cy="646064"/>
          </a:xfrm>
          <a:custGeom>
            <a:avLst/>
            <a:gdLst/>
            <a:ahLst/>
            <a:cxnLst/>
            <a:rect l="l" t="t" r="r" b="b"/>
            <a:pathLst>
              <a:path w="3992529" h="646064">
                <a:moveTo>
                  <a:pt x="0" y="0"/>
                </a:moveTo>
                <a:lnTo>
                  <a:pt x="3992529" y="0"/>
                </a:lnTo>
                <a:lnTo>
                  <a:pt x="3992529" y="646064"/>
                </a:lnTo>
                <a:lnTo>
                  <a:pt x="0" y="6460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5801897" y="142403"/>
            <a:ext cx="6684206" cy="2099955"/>
          </a:xfrm>
          <a:custGeom>
            <a:avLst/>
            <a:gdLst/>
            <a:ahLst/>
            <a:cxnLst/>
            <a:rect l="l" t="t" r="r" b="b"/>
            <a:pathLst>
              <a:path w="6684206" h="2099955">
                <a:moveTo>
                  <a:pt x="0" y="0"/>
                </a:moveTo>
                <a:lnTo>
                  <a:pt x="6684206" y="0"/>
                </a:lnTo>
                <a:lnTo>
                  <a:pt x="6684206" y="2099955"/>
                </a:lnTo>
                <a:lnTo>
                  <a:pt x="0" y="2099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6362233" y="142403"/>
            <a:ext cx="3509886" cy="1654034"/>
          </a:xfrm>
          <a:custGeom>
            <a:avLst/>
            <a:gdLst/>
            <a:ahLst/>
            <a:cxnLst/>
            <a:rect l="l" t="t" r="r" b="b"/>
            <a:pathLst>
              <a:path w="3509886" h="1654034">
                <a:moveTo>
                  <a:pt x="0" y="0"/>
                </a:moveTo>
                <a:lnTo>
                  <a:pt x="3509886" y="0"/>
                </a:lnTo>
                <a:lnTo>
                  <a:pt x="3509886" y="1654034"/>
                </a:lnTo>
                <a:lnTo>
                  <a:pt x="0" y="1654034"/>
                </a:lnTo>
                <a:lnTo>
                  <a:pt x="0" y="0"/>
                </a:lnTo>
                <a:close/>
              </a:path>
            </a:pathLst>
          </a:custGeom>
          <a:blipFill>
            <a:blip r:embed="rId8"/>
            <a:stretch>
              <a:fillRect/>
            </a:stretch>
          </a:blipFill>
        </p:spPr>
      </p:sp>
      <p:sp>
        <p:nvSpPr>
          <p:cNvPr id="8" name="Freeform 8"/>
          <p:cNvSpPr/>
          <p:nvPr/>
        </p:nvSpPr>
        <p:spPr>
          <a:xfrm>
            <a:off x="8012261" y="7038533"/>
            <a:ext cx="1986952" cy="1994431"/>
          </a:xfrm>
          <a:custGeom>
            <a:avLst/>
            <a:gdLst/>
            <a:ahLst/>
            <a:cxnLst/>
            <a:rect l="l" t="t" r="r" b="b"/>
            <a:pathLst>
              <a:path w="1986952" h="1994431">
                <a:moveTo>
                  <a:pt x="0" y="0"/>
                </a:moveTo>
                <a:lnTo>
                  <a:pt x="1986952" y="0"/>
                </a:lnTo>
                <a:lnTo>
                  <a:pt x="1986952" y="1994431"/>
                </a:lnTo>
                <a:lnTo>
                  <a:pt x="0" y="19944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rot="9113044">
            <a:off x="16101371" y="7016921"/>
            <a:ext cx="3638907" cy="1470725"/>
          </a:xfrm>
          <a:custGeom>
            <a:avLst/>
            <a:gdLst/>
            <a:ahLst/>
            <a:cxnLst/>
            <a:rect l="l" t="t" r="r" b="b"/>
            <a:pathLst>
              <a:path w="3638907" h="1470725">
                <a:moveTo>
                  <a:pt x="0" y="0"/>
                </a:moveTo>
                <a:lnTo>
                  <a:pt x="3638907" y="0"/>
                </a:lnTo>
                <a:lnTo>
                  <a:pt x="3638907" y="1470725"/>
                </a:lnTo>
                <a:lnTo>
                  <a:pt x="0" y="1470725"/>
                </a:lnTo>
                <a:lnTo>
                  <a:pt x="0" y="0"/>
                </a:lnTo>
                <a:close/>
              </a:path>
            </a:pathLst>
          </a:custGeom>
          <a:blipFill>
            <a:blip r:embed="rId11"/>
            <a:stretch>
              <a:fillRect/>
            </a:stretch>
          </a:blipFill>
        </p:spPr>
      </p:sp>
      <p:sp>
        <p:nvSpPr>
          <p:cNvPr id="10" name="Freeform 10"/>
          <p:cNvSpPr/>
          <p:nvPr/>
        </p:nvSpPr>
        <p:spPr>
          <a:xfrm>
            <a:off x="17568758" y="2242358"/>
            <a:ext cx="1096836" cy="933225"/>
          </a:xfrm>
          <a:custGeom>
            <a:avLst/>
            <a:gdLst/>
            <a:ahLst/>
            <a:cxnLst/>
            <a:rect l="l" t="t" r="r" b="b"/>
            <a:pathLst>
              <a:path w="1096836" h="933225">
                <a:moveTo>
                  <a:pt x="0" y="0"/>
                </a:moveTo>
                <a:lnTo>
                  <a:pt x="1096836" y="0"/>
                </a:lnTo>
                <a:lnTo>
                  <a:pt x="1096836" y="933224"/>
                </a:lnTo>
                <a:lnTo>
                  <a:pt x="0" y="933224"/>
                </a:lnTo>
                <a:lnTo>
                  <a:pt x="0" y="0"/>
                </a:lnTo>
                <a:close/>
              </a:path>
            </a:pathLst>
          </a:custGeom>
          <a:blipFill>
            <a:blip r:embed="rId12"/>
            <a:stretch>
              <a:fillRect/>
            </a:stretch>
          </a:blipFill>
        </p:spPr>
      </p:sp>
      <p:grpSp>
        <p:nvGrpSpPr>
          <p:cNvPr id="11" name="Group 11"/>
          <p:cNvGrpSpPr/>
          <p:nvPr/>
        </p:nvGrpSpPr>
        <p:grpSpPr>
          <a:xfrm>
            <a:off x="497786" y="2134965"/>
            <a:ext cx="6515304" cy="7633501"/>
            <a:chOff x="0" y="0"/>
            <a:chExt cx="1730603" cy="2027620"/>
          </a:xfrm>
        </p:grpSpPr>
        <p:sp>
          <p:nvSpPr>
            <p:cNvPr id="12" name="Freeform 12"/>
            <p:cNvSpPr/>
            <p:nvPr/>
          </p:nvSpPr>
          <p:spPr>
            <a:xfrm>
              <a:off x="0" y="0"/>
              <a:ext cx="1730603" cy="2027620"/>
            </a:xfrm>
            <a:custGeom>
              <a:avLst/>
              <a:gdLst/>
              <a:ahLst/>
              <a:cxnLst/>
              <a:rect l="l" t="t" r="r" b="b"/>
              <a:pathLst>
                <a:path w="1730603" h="2027620">
                  <a:moveTo>
                    <a:pt x="60602" y="0"/>
                  </a:moveTo>
                  <a:lnTo>
                    <a:pt x="1670002" y="0"/>
                  </a:lnTo>
                  <a:cubicBezTo>
                    <a:pt x="1703471" y="0"/>
                    <a:pt x="1730603" y="27132"/>
                    <a:pt x="1730603" y="60602"/>
                  </a:cubicBezTo>
                  <a:lnTo>
                    <a:pt x="1730603" y="1967019"/>
                  </a:lnTo>
                  <a:cubicBezTo>
                    <a:pt x="1730603" y="1983091"/>
                    <a:pt x="1724219" y="1998505"/>
                    <a:pt x="1712854" y="2009871"/>
                  </a:cubicBezTo>
                  <a:cubicBezTo>
                    <a:pt x="1701489" y="2021235"/>
                    <a:pt x="1686074" y="2027620"/>
                    <a:pt x="1670002" y="2027620"/>
                  </a:cubicBezTo>
                  <a:lnTo>
                    <a:pt x="60602" y="2027620"/>
                  </a:lnTo>
                  <a:cubicBezTo>
                    <a:pt x="27132" y="2027620"/>
                    <a:pt x="0" y="2000488"/>
                    <a:pt x="0" y="1967019"/>
                  </a:cubicBezTo>
                  <a:lnTo>
                    <a:pt x="0" y="60602"/>
                  </a:lnTo>
                  <a:cubicBezTo>
                    <a:pt x="0" y="44529"/>
                    <a:pt x="6385" y="29115"/>
                    <a:pt x="17750" y="17750"/>
                  </a:cubicBezTo>
                  <a:cubicBezTo>
                    <a:pt x="29115" y="6385"/>
                    <a:pt x="44529" y="0"/>
                    <a:pt x="60602" y="0"/>
                  </a:cubicBezTo>
                  <a:close/>
                </a:path>
              </a:pathLst>
            </a:custGeom>
            <a:solidFill>
              <a:srgbClr val="FFF9F5"/>
            </a:solidFill>
          </p:spPr>
        </p:sp>
        <p:sp>
          <p:nvSpPr>
            <p:cNvPr id="13" name="TextBox 13"/>
            <p:cNvSpPr txBox="1"/>
            <p:nvPr/>
          </p:nvSpPr>
          <p:spPr>
            <a:xfrm>
              <a:off x="0" y="-9525"/>
              <a:ext cx="1730603" cy="2037145"/>
            </a:xfrm>
            <a:prstGeom prst="rect">
              <a:avLst/>
            </a:prstGeom>
          </p:spPr>
          <p:txBody>
            <a:bodyPr lIns="50800" tIns="50800" rIns="50800" bIns="50800" rtlCol="0" anchor="ctr"/>
            <a:lstStyle/>
            <a:p>
              <a:pPr algn="ctr">
                <a:lnSpc>
                  <a:spcPts val="3025"/>
                </a:lnSpc>
              </a:pPr>
              <a:r>
                <a:rPr lang="en-US" sz="2520" spc="126">
                  <a:solidFill>
                    <a:srgbClr val="000000"/>
                  </a:solidFill>
                  <a:latin typeface="Glacial Indifference"/>
                </a:rPr>
                <a:t>Membuat fungsi residual_block, yang berfungsi untuk membuat satu block untuk convolution layer. Fungsi ini memiliki parameter </a:t>
              </a:r>
              <a:r>
                <a:rPr lang="en-US" sz="2520" spc="126">
                  <a:solidFill>
                    <a:srgbClr val="000000"/>
                  </a:solidFill>
                  <a:latin typeface="Glacial Indifference Bold"/>
                </a:rPr>
                <a:t>input tensor</a:t>
              </a:r>
              <a:r>
                <a:rPr lang="en-US" sz="2520" spc="126">
                  <a:solidFill>
                    <a:srgbClr val="000000"/>
                  </a:solidFill>
                  <a:latin typeface="Glacial Indifference"/>
                </a:rPr>
                <a:t>: x, </a:t>
              </a:r>
              <a:r>
                <a:rPr lang="en-US" sz="2520" spc="126">
                  <a:solidFill>
                    <a:srgbClr val="000000"/>
                  </a:solidFill>
                  <a:latin typeface="Glacial Indifference Bold"/>
                </a:rPr>
                <a:t>jumlah filter</a:t>
              </a:r>
              <a:r>
                <a:rPr lang="en-US" sz="2520" spc="126">
                  <a:solidFill>
                    <a:srgbClr val="000000"/>
                  </a:solidFill>
                  <a:latin typeface="Glacial Indifference"/>
                </a:rPr>
                <a:t>: filters, dan </a:t>
              </a:r>
              <a:r>
                <a:rPr lang="en-US" sz="2520" spc="126">
                  <a:solidFill>
                    <a:srgbClr val="000000"/>
                  </a:solidFill>
                  <a:latin typeface="Glacial Indifference Bold"/>
                </a:rPr>
                <a:t>downsample</a:t>
              </a:r>
              <a:r>
                <a:rPr lang="en-US" sz="2520" spc="126">
                  <a:solidFill>
                    <a:srgbClr val="000000"/>
                  </a:solidFill>
                  <a:latin typeface="Glacial Indifference"/>
                </a:rPr>
                <a:t>: false. Downsample yaitu mengurangi dimensi dari sebuah gambar. Langkahnya,  dilakukan pengecekan downsample, jika bernilai true, maka satu block tersebut hanya mengandung satu convolution layer dengan </a:t>
              </a:r>
              <a:r>
                <a:rPr lang="en-US" sz="2520" spc="126">
                  <a:solidFill>
                    <a:srgbClr val="000000"/>
                  </a:solidFill>
                  <a:latin typeface="Glacial Indifference Bold"/>
                </a:rPr>
                <a:t>strides</a:t>
              </a:r>
              <a:r>
                <a:rPr lang="en-US" sz="2520" spc="126">
                  <a:solidFill>
                    <a:srgbClr val="000000"/>
                  </a:solidFill>
                  <a:latin typeface="Glacial Indifference"/>
                </a:rPr>
                <a:t>: 2, batch normalization, dan activation ‘ReLU’.</a:t>
              </a:r>
            </a:p>
            <a:p>
              <a:pPr algn="ctr">
                <a:lnSpc>
                  <a:spcPts val="3025"/>
                </a:lnSpc>
              </a:pPr>
              <a:endParaRPr lang="en-US" sz="2520" spc="126">
                <a:solidFill>
                  <a:srgbClr val="000000"/>
                </a:solidFill>
                <a:latin typeface="Glacial Indifference"/>
              </a:endParaRPr>
            </a:p>
            <a:p>
              <a:pPr algn="ctr">
                <a:lnSpc>
                  <a:spcPts val="3025"/>
                </a:lnSpc>
              </a:pPr>
              <a:r>
                <a:rPr lang="en-US" sz="2520" spc="126">
                  <a:solidFill>
                    <a:srgbClr val="000000"/>
                  </a:solidFill>
                  <a:latin typeface="Glacial Indifference"/>
                </a:rPr>
                <a:t> Namun jika downsample bernilai false (yang berupa default), maka satu block akan dibuat 2 convolution layer yang diselingi batch normalization tiap layernya dan activation ‘ReLU’.</a:t>
              </a:r>
            </a:p>
          </p:txBody>
        </p:sp>
      </p:grpSp>
      <p:sp>
        <p:nvSpPr>
          <p:cNvPr id="14" name="Freeform 14"/>
          <p:cNvSpPr/>
          <p:nvPr/>
        </p:nvSpPr>
        <p:spPr>
          <a:xfrm>
            <a:off x="7561428" y="2244959"/>
            <a:ext cx="9849350" cy="6001189"/>
          </a:xfrm>
          <a:custGeom>
            <a:avLst/>
            <a:gdLst/>
            <a:ahLst/>
            <a:cxnLst/>
            <a:rect l="l" t="t" r="r" b="b"/>
            <a:pathLst>
              <a:path w="9849350" h="6001189">
                <a:moveTo>
                  <a:pt x="0" y="0"/>
                </a:moveTo>
                <a:lnTo>
                  <a:pt x="9849350" y="0"/>
                </a:lnTo>
                <a:lnTo>
                  <a:pt x="9849350" y="6001188"/>
                </a:lnTo>
                <a:lnTo>
                  <a:pt x="0" y="6001188"/>
                </a:lnTo>
                <a:lnTo>
                  <a:pt x="0" y="0"/>
                </a:lnTo>
                <a:close/>
              </a:path>
            </a:pathLst>
          </a:custGeom>
          <a:blipFill>
            <a:blip r:embed="rId13"/>
            <a:stretch>
              <a:fillRect l="-5470" r="-14287"/>
            </a:stretch>
          </a:blipFill>
        </p:spPr>
      </p:sp>
      <p:sp>
        <p:nvSpPr>
          <p:cNvPr id="15" name="TextBox 15"/>
          <p:cNvSpPr txBox="1"/>
          <p:nvPr/>
        </p:nvSpPr>
        <p:spPr>
          <a:xfrm>
            <a:off x="4189662" y="21196"/>
            <a:ext cx="9908675" cy="2113769"/>
          </a:xfrm>
          <a:prstGeom prst="rect">
            <a:avLst/>
          </a:prstGeom>
        </p:spPr>
        <p:txBody>
          <a:bodyPr lIns="0" tIns="0" rIns="0" bIns="0" rtlCol="0" anchor="t">
            <a:spAutoFit/>
          </a:bodyPr>
          <a:lstStyle/>
          <a:p>
            <a:pPr algn="ctr">
              <a:lnSpc>
                <a:spcPts val="17368"/>
              </a:lnSpc>
            </a:pPr>
            <a:r>
              <a:rPr lang="en-US" sz="12405">
                <a:solidFill>
                  <a:srgbClr val="020202"/>
                </a:solidFill>
                <a:latin typeface="Bright Retro"/>
              </a:rPr>
              <a:t>ResNet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5563B"/>
        </a:solidFill>
        <a:effectLst/>
      </p:bgPr>
    </p:bg>
    <p:spTree>
      <p:nvGrpSpPr>
        <p:cNvPr id="1" name=""/>
        <p:cNvGrpSpPr/>
        <p:nvPr/>
      </p:nvGrpSpPr>
      <p:grpSpPr>
        <a:xfrm>
          <a:off x="0" y="0"/>
          <a:ext cx="0" cy="0"/>
          <a:chOff x="0" y="0"/>
          <a:chExt cx="0" cy="0"/>
        </a:xfrm>
      </p:grpSpPr>
      <p:sp>
        <p:nvSpPr>
          <p:cNvPr id="2" name="Freeform 2"/>
          <p:cNvSpPr/>
          <p:nvPr/>
        </p:nvSpPr>
        <p:spPr>
          <a:xfrm>
            <a:off x="0"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24975"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704633"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498478" y="1150373"/>
            <a:ext cx="3992529" cy="646064"/>
          </a:xfrm>
          <a:custGeom>
            <a:avLst/>
            <a:gdLst/>
            <a:ahLst/>
            <a:cxnLst/>
            <a:rect l="l" t="t" r="r" b="b"/>
            <a:pathLst>
              <a:path w="3992529" h="646064">
                <a:moveTo>
                  <a:pt x="0" y="0"/>
                </a:moveTo>
                <a:lnTo>
                  <a:pt x="3992529" y="0"/>
                </a:lnTo>
                <a:lnTo>
                  <a:pt x="3992529" y="646064"/>
                </a:lnTo>
                <a:lnTo>
                  <a:pt x="0" y="6460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5801897" y="142403"/>
            <a:ext cx="6684206" cy="2099955"/>
          </a:xfrm>
          <a:custGeom>
            <a:avLst/>
            <a:gdLst/>
            <a:ahLst/>
            <a:cxnLst/>
            <a:rect l="l" t="t" r="r" b="b"/>
            <a:pathLst>
              <a:path w="6684206" h="2099955">
                <a:moveTo>
                  <a:pt x="0" y="0"/>
                </a:moveTo>
                <a:lnTo>
                  <a:pt x="6684206" y="0"/>
                </a:lnTo>
                <a:lnTo>
                  <a:pt x="6684206" y="2099955"/>
                </a:lnTo>
                <a:lnTo>
                  <a:pt x="0" y="2099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6362233" y="142403"/>
            <a:ext cx="3509886" cy="1654034"/>
          </a:xfrm>
          <a:custGeom>
            <a:avLst/>
            <a:gdLst/>
            <a:ahLst/>
            <a:cxnLst/>
            <a:rect l="l" t="t" r="r" b="b"/>
            <a:pathLst>
              <a:path w="3509886" h="1654034">
                <a:moveTo>
                  <a:pt x="0" y="0"/>
                </a:moveTo>
                <a:lnTo>
                  <a:pt x="3509886" y="0"/>
                </a:lnTo>
                <a:lnTo>
                  <a:pt x="3509886" y="1654034"/>
                </a:lnTo>
                <a:lnTo>
                  <a:pt x="0" y="1654034"/>
                </a:lnTo>
                <a:lnTo>
                  <a:pt x="0" y="0"/>
                </a:lnTo>
                <a:close/>
              </a:path>
            </a:pathLst>
          </a:custGeom>
          <a:blipFill>
            <a:blip r:embed="rId8"/>
            <a:stretch>
              <a:fillRect/>
            </a:stretch>
          </a:blipFill>
        </p:spPr>
      </p:sp>
      <p:sp>
        <p:nvSpPr>
          <p:cNvPr id="8" name="Freeform 8"/>
          <p:cNvSpPr/>
          <p:nvPr/>
        </p:nvSpPr>
        <p:spPr>
          <a:xfrm>
            <a:off x="8012261" y="7038533"/>
            <a:ext cx="1986952" cy="1994431"/>
          </a:xfrm>
          <a:custGeom>
            <a:avLst/>
            <a:gdLst/>
            <a:ahLst/>
            <a:cxnLst/>
            <a:rect l="l" t="t" r="r" b="b"/>
            <a:pathLst>
              <a:path w="1986952" h="1994431">
                <a:moveTo>
                  <a:pt x="0" y="0"/>
                </a:moveTo>
                <a:lnTo>
                  <a:pt x="1986952" y="0"/>
                </a:lnTo>
                <a:lnTo>
                  <a:pt x="1986952" y="1994431"/>
                </a:lnTo>
                <a:lnTo>
                  <a:pt x="0" y="19944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rot="9113044">
            <a:off x="16101371" y="7016921"/>
            <a:ext cx="3638907" cy="1470725"/>
          </a:xfrm>
          <a:custGeom>
            <a:avLst/>
            <a:gdLst/>
            <a:ahLst/>
            <a:cxnLst/>
            <a:rect l="l" t="t" r="r" b="b"/>
            <a:pathLst>
              <a:path w="3638907" h="1470725">
                <a:moveTo>
                  <a:pt x="0" y="0"/>
                </a:moveTo>
                <a:lnTo>
                  <a:pt x="3638907" y="0"/>
                </a:lnTo>
                <a:lnTo>
                  <a:pt x="3638907" y="1470725"/>
                </a:lnTo>
                <a:lnTo>
                  <a:pt x="0" y="1470725"/>
                </a:lnTo>
                <a:lnTo>
                  <a:pt x="0" y="0"/>
                </a:lnTo>
                <a:close/>
              </a:path>
            </a:pathLst>
          </a:custGeom>
          <a:blipFill>
            <a:blip r:embed="rId11"/>
            <a:stretch>
              <a:fillRect/>
            </a:stretch>
          </a:blipFill>
        </p:spPr>
      </p:sp>
      <p:sp>
        <p:nvSpPr>
          <p:cNvPr id="10" name="Freeform 10"/>
          <p:cNvSpPr/>
          <p:nvPr/>
        </p:nvSpPr>
        <p:spPr>
          <a:xfrm>
            <a:off x="17568758" y="2242358"/>
            <a:ext cx="1096836" cy="933225"/>
          </a:xfrm>
          <a:custGeom>
            <a:avLst/>
            <a:gdLst/>
            <a:ahLst/>
            <a:cxnLst/>
            <a:rect l="l" t="t" r="r" b="b"/>
            <a:pathLst>
              <a:path w="1096836" h="933225">
                <a:moveTo>
                  <a:pt x="0" y="0"/>
                </a:moveTo>
                <a:lnTo>
                  <a:pt x="1096836" y="0"/>
                </a:lnTo>
                <a:lnTo>
                  <a:pt x="1096836" y="933224"/>
                </a:lnTo>
                <a:lnTo>
                  <a:pt x="0" y="933224"/>
                </a:lnTo>
                <a:lnTo>
                  <a:pt x="0" y="0"/>
                </a:lnTo>
                <a:close/>
              </a:path>
            </a:pathLst>
          </a:custGeom>
          <a:blipFill>
            <a:blip r:embed="rId12"/>
            <a:stretch>
              <a:fillRect/>
            </a:stretch>
          </a:blipFill>
        </p:spPr>
      </p:sp>
      <p:grpSp>
        <p:nvGrpSpPr>
          <p:cNvPr id="11" name="Group 11"/>
          <p:cNvGrpSpPr/>
          <p:nvPr/>
        </p:nvGrpSpPr>
        <p:grpSpPr>
          <a:xfrm>
            <a:off x="7404223" y="2306805"/>
            <a:ext cx="10516601" cy="7384994"/>
            <a:chOff x="0" y="0"/>
            <a:chExt cx="2793433" cy="1961611"/>
          </a:xfrm>
        </p:grpSpPr>
        <p:sp>
          <p:nvSpPr>
            <p:cNvPr id="12" name="Freeform 12"/>
            <p:cNvSpPr/>
            <p:nvPr/>
          </p:nvSpPr>
          <p:spPr>
            <a:xfrm>
              <a:off x="0" y="0"/>
              <a:ext cx="2793433" cy="1961611"/>
            </a:xfrm>
            <a:custGeom>
              <a:avLst/>
              <a:gdLst/>
              <a:ahLst/>
              <a:cxnLst/>
              <a:rect l="l" t="t" r="r" b="b"/>
              <a:pathLst>
                <a:path w="2793433" h="1961611">
                  <a:moveTo>
                    <a:pt x="37544" y="0"/>
                  </a:moveTo>
                  <a:lnTo>
                    <a:pt x="2755889" y="0"/>
                  </a:lnTo>
                  <a:cubicBezTo>
                    <a:pt x="2776624" y="0"/>
                    <a:pt x="2793433" y="16809"/>
                    <a:pt x="2793433" y="37544"/>
                  </a:cubicBezTo>
                  <a:lnTo>
                    <a:pt x="2793433" y="1924067"/>
                  </a:lnTo>
                  <a:cubicBezTo>
                    <a:pt x="2793433" y="1944802"/>
                    <a:pt x="2776624" y="1961611"/>
                    <a:pt x="2755889" y="1961611"/>
                  </a:cubicBezTo>
                  <a:lnTo>
                    <a:pt x="37544" y="1961611"/>
                  </a:lnTo>
                  <a:cubicBezTo>
                    <a:pt x="16809" y="1961611"/>
                    <a:pt x="0" y="1944802"/>
                    <a:pt x="0" y="1924067"/>
                  </a:cubicBezTo>
                  <a:lnTo>
                    <a:pt x="0" y="37544"/>
                  </a:lnTo>
                  <a:cubicBezTo>
                    <a:pt x="0" y="16809"/>
                    <a:pt x="16809" y="0"/>
                    <a:pt x="37544" y="0"/>
                  </a:cubicBezTo>
                  <a:close/>
                </a:path>
              </a:pathLst>
            </a:custGeom>
            <a:solidFill>
              <a:srgbClr val="FFF9F5"/>
            </a:solidFill>
          </p:spPr>
        </p:sp>
        <p:sp>
          <p:nvSpPr>
            <p:cNvPr id="13" name="TextBox 13"/>
            <p:cNvSpPr txBox="1"/>
            <p:nvPr/>
          </p:nvSpPr>
          <p:spPr>
            <a:xfrm>
              <a:off x="0" y="-9525"/>
              <a:ext cx="2793433" cy="1971136"/>
            </a:xfrm>
            <a:prstGeom prst="rect">
              <a:avLst/>
            </a:prstGeom>
          </p:spPr>
          <p:txBody>
            <a:bodyPr lIns="50800" tIns="50800" rIns="50800" bIns="50800" rtlCol="0" anchor="ctr"/>
            <a:lstStyle/>
            <a:p>
              <a:pPr algn="ctr">
                <a:lnSpc>
                  <a:spcPts val="3025"/>
                </a:lnSpc>
              </a:pPr>
              <a:r>
                <a:rPr lang="en-US" sz="2520" spc="126">
                  <a:solidFill>
                    <a:srgbClr val="000000"/>
                  </a:solidFill>
                  <a:latin typeface="Glacial Indifference"/>
                </a:rPr>
                <a:t>Membuat fungsi ResNet18, fungsi ini dibuat untuk membuat arsitektur model ResNet dengan memanggil fungsi residual_block. Parameter yang digunakan antara lain input shape: (224,224,3) dan jumlah kelas: 4 (sesuai dengan kelas di dataset). </a:t>
              </a:r>
            </a:p>
            <a:p>
              <a:pPr algn="ctr">
                <a:lnSpc>
                  <a:spcPts val="3025"/>
                </a:lnSpc>
              </a:pPr>
              <a:endParaRPr lang="en-US" sz="2520" spc="126">
                <a:solidFill>
                  <a:srgbClr val="000000"/>
                </a:solidFill>
                <a:latin typeface="Glacial Indifference"/>
              </a:endParaRPr>
            </a:p>
            <a:p>
              <a:pPr algn="ctr">
                <a:lnSpc>
                  <a:spcPts val="3025"/>
                </a:lnSpc>
              </a:pPr>
              <a:r>
                <a:rPr lang="en-US" sz="2520" spc="126">
                  <a:solidFill>
                    <a:srgbClr val="000000"/>
                  </a:solidFill>
                  <a:latin typeface="Glacial Indifference"/>
                </a:rPr>
                <a:t>Model dimulai dengan membuat block pertama secara manual karena convolution layer pertama memerlukan input shape. Di dalam block pertama, terdapat satu CV layer, batch normalization, activation: ‘ReLU’, dan layer max pooling.</a:t>
              </a:r>
            </a:p>
            <a:p>
              <a:pPr algn="ctr">
                <a:lnSpc>
                  <a:spcPts val="3025"/>
                </a:lnSpc>
              </a:pPr>
              <a:endParaRPr lang="en-US" sz="2520" spc="126">
                <a:solidFill>
                  <a:srgbClr val="000000"/>
                </a:solidFill>
                <a:latin typeface="Glacial Indifference"/>
              </a:endParaRPr>
            </a:p>
            <a:p>
              <a:pPr algn="ctr">
                <a:lnSpc>
                  <a:spcPts val="3025"/>
                </a:lnSpc>
              </a:pPr>
              <a:r>
                <a:rPr lang="en-US" sz="2520" spc="126">
                  <a:solidFill>
                    <a:srgbClr val="000000"/>
                  </a:solidFill>
                  <a:latin typeface="Glacial Indifference"/>
                </a:rPr>
                <a:t>Kemudian dibuat 8 block setelahnya dengan fungsi residual_block. Setiap dua block memiliki jumlah filter yang dilipat gandakan. Terdapat 3 block dengan downsample true. Setelah itu menambh GlobalAveragePooling2D untuk mengatur spasial dimensi model. Layer terakhir yaitu layer output dengan Dense. Parameter layer output adalah jumlah kelas: 4 dan activtion dengan softmax. </a:t>
              </a:r>
            </a:p>
            <a:p>
              <a:pPr algn="ctr">
                <a:lnSpc>
                  <a:spcPts val="3025"/>
                </a:lnSpc>
              </a:pPr>
              <a:endParaRPr lang="en-US" sz="2520" spc="126">
                <a:solidFill>
                  <a:srgbClr val="000000"/>
                </a:solidFill>
                <a:latin typeface="Glacial Indifference"/>
              </a:endParaRPr>
            </a:p>
            <a:p>
              <a:pPr algn="ctr">
                <a:lnSpc>
                  <a:spcPts val="3025"/>
                </a:lnSpc>
              </a:pPr>
              <a:r>
                <a:rPr lang="en-US" sz="2520" spc="126">
                  <a:solidFill>
                    <a:srgbClr val="000000"/>
                  </a:solidFill>
                  <a:latin typeface="Glacial Indifference"/>
                </a:rPr>
                <a:t>Setelah semua layer dibuat, model dibuat dengan parameter input dan output.</a:t>
              </a:r>
            </a:p>
          </p:txBody>
        </p:sp>
      </p:grpSp>
      <p:sp>
        <p:nvSpPr>
          <p:cNvPr id="14" name="Freeform 14"/>
          <p:cNvSpPr/>
          <p:nvPr/>
        </p:nvSpPr>
        <p:spPr>
          <a:xfrm>
            <a:off x="183902" y="2306805"/>
            <a:ext cx="6836198" cy="6022080"/>
          </a:xfrm>
          <a:custGeom>
            <a:avLst/>
            <a:gdLst/>
            <a:ahLst/>
            <a:cxnLst/>
            <a:rect l="l" t="t" r="r" b="b"/>
            <a:pathLst>
              <a:path w="6836198" h="6022080">
                <a:moveTo>
                  <a:pt x="0" y="0"/>
                </a:moveTo>
                <a:lnTo>
                  <a:pt x="6836199" y="0"/>
                </a:lnTo>
                <a:lnTo>
                  <a:pt x="6836199" y="6022081"/>
                </a:lnTo>
                <a:lnTo>
                  <a:pt x="0" y="6022081"/>
                </a:lnTo>
                <a:lnTo>
                  <a:pt x="0" y="0"/>
                </a:lnTo>
                <a:close/>
              </a:path>
            </a:pathLst>
          </a:custGeom>
          <a:blipFill>
            <a:blip r:embed="rId13"/>
            <a:stretch>
              <a:fillRect l="-7395" r="-16617"/>
            </a:stretch>
          </a:blipFill>
        </p:spPr>
      </p:sp>
      <p:sp>
        <p:nvSpPr>
          <p:cNvPr id="15" name="TextBox 15"/>
          <p:cNvSpPr txBox="1"/>
          <p:nvPr/>
        </p:nvSpPr>
        <p:spPr>
          <a:xfrm>
            <a:off x="4189662" y="21196"/>
            <a:ext cx="9908675" cy="2113769"/>
          </a:xfrm>
          <a:prstGeom prst="rect">
            <a:avLst/>
          </a:prstGeom>
        </p:spPr>
        <p:txBody>
          <a:bodyPr lIns="0" tIns="0" rIns="0" bIns="0" rtlCol="0" anchor="t">
            <a:spAutoFit/>
          </a:bodyPr>
          <a:lstStyle/>
          <a:p>
            <a:pPr algn="ctr">
              <a:lnSpc>
                <a:spcPts val="17368"/>
              </a:lnSpc>
            </a:pPr>
            <a:r>
              <a:rPr lang="en-US" sz="12405">
                <a:solidFill>
                  <a:srgbClr val="020202"/>
                </a:solidFill>
                <a:latin typeface="Bright Retro"/>
              </a:rPr>
              <a:t>ResNet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5563B"/>
        </a:solidFill>
        <a:effectLst/>
      </p:bgPr>
    </p:bg>
    <p:spTree>
      <p:nvGrpSpPr>
        <p:cNvPr id="1" name=""/>
        <p:cNvGrpSpPr/>
        <p:nvPr/>
      </p:nvGrpSpPr>
      <p:grpSpPr>
        <a:xfrm>
          <a:off x="0" y="0"/>
          <a:ext cx="0" cy="0"/>
          <a:chOff x="0" y="0"/>
          <a:chExt cx="0" cy="0"/>
        </a:xfrm>
      </p:grpSpPr>
      <p:sp>
        <p:nvSpPr>
          <p:cNvPr id="2" name="Freeform 2"/>
          <p:cNvSpPr/>
          <p:nvPr/>
        </p:nvSpPr>
        <p:spPr>
          <a:xfrm>
            <a:off x="0"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24975"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704633"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498478" y="1150373"/>
            <a:ext cx="3992529" cy="646064"/>
          </a:xfrm>
          <a:custGeom>
            <a:avLst/>
            <a:gdLst/>
            <a:ahLst/>
            <a:cxnLst/>
            <a:rect l="l" t="t" r="r" b="b"/>
            <a:pathLst>
              <a:path w="3992529" h="646064">
                <a:moveTo>
                  <a:pt x="0" y="0"/>
                </a:moveTo>
                <a:lnTo>
                  <a:pt x="3992529" y="0"/>
                </a:lnTo>
                <a:lnTo>
                  <a:pt x="3992529" y="646064"/>
                </a:lnTo>
                <a:lnTo>
                  <a:pt x="0" y="6460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5801897" y="142403"/>
            <a:ext cx="6684206" cy="2099955"/>
          </a:xfrm>
          <a:custGeom>
            <a:avLst/>
            <a:gdLst/>
            <a:ahLst/>
            <a:cxnLst/>
            <a:rect l="l" t="t" r="r" b="b"/>
            <a:pathLst>
              <a:path w="6684206" h="2099955">
                <a:moveTo>
                  <a:pt x="0" y="0"/>
                </a:moveTo>
                <a:lnTo>
                  <a:pt x="6684206" y="0"/>
                </a:lnTo>
                <a:lnTo>
                  <a:pt x="6684206" y="2099955"/>
                </a:lnTo>
                <a:lnTo>
                  <a:pt x="0" y="2099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6362233" y="142403"/>
            <a:ext cx="3509886" cy="1654034"/>
          </a:xfrm>
          <a:custGeom>
            <a:avLst/>
            <a:gdLst/>
            <a:ahLst/>
            <a:cxnLst/>
            <a:rect l="l" t="t" r="r" b="b"/>
            <a:pathLst>
              <a:path w="3509886" h="1654034">
                <a:moveTo>
                  <a:pt x="0" y="0"/>
                </a:moveTo>
                <a:lnTo>
                  <a:pt x="3509886" y="0"/>
                </a:lnTo>
                <a:lnTo>
                  <a:pt x="3509886" y="1654034"/>
                </a:lnTo>
                <a:lnTo>
                  <a:pt x="0" y="1654034"/>
                </a:lnTo>
                <a:lnTo>
                  <a:pt x="0" y="0"/>
                </a:lnTo>
                <a:close/>
              </a:path>
            </a:pathLst>
          </a:custGeom>
          <a:blipFill>
            <a:blip r:embed="rId8"/>
            <a:stretch>
              <a:fillRect/>
            </a:stretch>
          </a:blipFill>
        </p:spPr>
      </p:sp>
      <p:sp>
        <p:nvSpPr>
          <p:cNvPr id="8" name="Freeform 8"/>
          <p:cNvSpPr/>
          <p:nvPr/>
        </p:nvSpPr>
        <p:spPr>
          <a:xfrm>
            <a:off x="8012261" y="7038533"/>
            <a:ext cx="1986952" cy="1994431"/>
          </a:xfrm>
          <a:custGeom>
            <a:avLst/>
            <a:gdLst/>
            <a:ahLst/>
            <a:cxnLst/>
            <a:rect l="l" t="t" r="r" b="b"/>
            <a:pathLst>
              <a:path w="1986952" h="1994431">
                <a:moveTo>
                  <a:pt x="0" y="0"/>
                </a:moveTo>
                <a:lnTo>
                  <a:pt x="1986952" y="0"/>
                </a:lnTo>
                <a:lnTo>
                  <a:pt x="1986952" y="1994431"/>
                </a:lnTo>
                <a:lnTo>
                  <a:pt x="0" y="19944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rot="9113044">
            <a:off x="16101371" y="7016921"/>
            <a:ext cx="3638907" cy="1470725"/>
          </a:xfrm>
          <a:custGeom>
            <a:avLst/>
            <a:gdLst/>
            <a:ahLst/>
            <a:cxnLst/>
            <a:rect l="l" t="t" r="r" b="b"/>
            <a:pathLst>
              <a:path w="3638907" h="1470725">
                <a:moveTo>
                  <a:pt x="0" y="0"/>
                </a:moveTo>
                <a:lnTo>
                  <a:pt x="3638907" y="0"/>
                </a:lnTo>
                <a:lnTo>
                  <a:pt x="3638907" y="1470725"/>
                </a:lnTo>
                <a:lnTo>
                  <a:pt x="0" y="1470725"/>
                </a:lnTo>
                <a:lnTo>
                  <a:pt x="0" y="0"/>
                </a:lnTo>
                <a:close/>
              </a:path>
            </a:pathLst>
          </a:custGeom>
          <a:blipFill>
            <a:blip r:embed="rId11"/>
            <a:stretch>
              <a:fillRect/>
            </a:stretch>
          </a:blipFill>
        </p:spPr>
      </p:sp>
      <p:sp>
        <p:nvSpPr>
          <p:cNvPr id="10" name="Freeform 10"/>
          <p:cNvSpPr/>
          <p:nvPr/>
        </p:nvSpPr>
        <p:spPr>
          <a:xfrm>
            <a:off x="17568758" y="2242358"/>
            <a:ext cx="1096836" cy="933225"/>
          </a:xfrm>
          <a:custGeom>
            <a:avLst/>
            <a:gdLst/>
            <a:ahLst/>
            <a:cxnLst/>
            <a:rect l="l" t="t" r="r" b="b"/>
            <a:pathLst>
              <a:path w="1096836" h="933225">
                <a:moveTo>
                  <a:pt x="0" y="0"/>
                </a:moveTo>
                <a:lnTo>
                  <a:pt x="1096836" y="0"/>
                </a:lnTo>
                <a:lnTo>
                  <a:pt x="1096836" y="933224"/>
                </a:lnTo>
                <a:lnTo>
                  <a:pt x="0" y="933224"/>
                </a:lnTo>
                <a:lnTo>
                  <a:pt x="0" y="0"/>
                </a:lnTo>
                <a:close/>
              </a:path>
            </a:pathLst>
          </a:custGeom>
          <a:blipFill>
            <a:blip r:embed="rId12"/>
            <a:stretch>
              <a:fillRect/>
            </a:stretch>
          </a:blipFill>
        </p:spPr>
      </p:sp>
      <p:grpSp>
        <p:nvGrpSpPr>
          <p:cNvPr id="11" name="Group 11"/>
          <p:cNvGrpSpPr/>
          <p:nvPr/>
        </p:nvGrpSpPr>
        <p:grpSpPr>
          <a:xfrm>
            <a:off x="1172740" y="4137500"/>
            <a:ext cx="4969720" cy="4497761"/>
            <a:chOff x="0" y="0"/>
            <a:chExt cx="1320063" cy="1194701"/>
          </a:xfrm>
        </p:grpSpPr>
        <p:sp>
          <p:nvSpPr>
            <p:cNvPr id="12" name="Freeform 12"/>
            <p:cNvSpPr/>
            <p:nvPr/>
          </p:nvSpPr>
          <p:spPr>
            <a:xfrm>
              <a:off x="0" y="0"/>
              <a:ext cx="1320063" cy="1194701"/>
            </a:xfrm>
            <a:custGeom>
              <a:avLst/>
              <a:gdLst/>
              <a:ahLst/>
              <a:cxnLst/>
              <a:rect l="l" t="t" r="r" b="b"/>
              <a:pathLst>
                <a:path w="1320063" h="1194701">
                  <a:moveTo>
                    <a:pt x="79449" y="0"/>
                  </a:moveTo>
                  <a:lnTo>
                    <a:pt x="1240615" y="0"/>
                  </a:lnTo>
                  <a:cubicBezTo>
                    <a:pt x="1261686" y="0"/>
                    <a:pt x="1281894" y="8370"/>
                    <a:pt x="1296793" y="23270"/>
                  </a:cubicBezTo>
                  <a:cubicBezTo>
                    <a:pt x="1311693" y="38170"/>
                    <a:pt x="1320063" y="58378"/>
                    <a:pt x="1320063" y="79449"/>
                  </a:cubicBezTo>
                  <a:lnTo>
                    <a:pt x="1320063" y="1115252"/>
                  </a:lnTo>
                  <a:cubicBezTo>
                    <a:pt x="1320063" y="1136323"/>
                    <a:pt x="1311693" y="1156532"/>
                    <a:pt x="1296793" y="1171431"/>
                  </a:cubicBezTo>
                  <a:cubicBezTo>
                    <a:pt x="1281894" y="1186331"/>
                    <a:pt x="1261686" y="1194701"/>
                    <a:pt x="1240615" y="1194701"/>
                  </a:cubicBezTo>
                  <a:lnTo>
                    <a:pt x="79449" y="1194701"/>
                  </a:lnTo>
                  <a:cubicBezTo>
                    <a:pt x="58378" y="1194701"/>
                    <a:pt x="38170" y="1186331"/>
                    <a:pt x="23270" y="1171431"/>
                  </a:cubicBezTo>
                  <a:cubicBezTo>
                    <a:pt x="8370" y="1156532"/>
                    <a:pt x="0" y="1136323"/>
                    <a:pt x="0" y="1115252"/>
                  </a:cubicBezTo>
                  <a:lnTo>
                    <a:pt x="0" y="79449"/>
                  </a:lnTo>
                  <a:cubicBezTo>
                    <a:pt x="0" y="58378"/>
                    <a:pt x="8370" y="38170"/>
                    <a:pt x="23270" y="23270"/>
                  </a:cubicBezTo>
                  <a:cubicBezTo>
                    <a:pt x="38170" y="8370"/>
                    <a:pt x="58378" y="0"/>
                    <a:pt x="79449" y="0"/>
                  </a:cubicBezTo>
                  <a:close/>
                </a:path>
              </a:pathLst>
            </a:custGeom>
            <a:solidFill>
              <a:srgbClr val="FFF9F5"/>
            </a:solidFill>
          </p:spPr>
        </p:sp>
        <p:sp>
          <p:nvSpPr>
            <p:cNvPr id="13" name="TextBox 13"/>
            <p:cNvSpPr txBox="1"/>
            <p:nvPr/>
          </p:nvSpPr>
          <p:spPr>
            <a:xfrm>
              <a:off x="0" y="-9525"/>
              <a:ext cx="1320063" cy="1204226"/>
            </a:xfrm>
            <a:prstGeom prst="rect">
              <a:avLst/>
            </a:prstGeom>
          </p:spPr>
          <p:txBody>
            <a:bodyPr lIns="50800" tIns="50800" rIns="50800" bIns="50800" rtlCol="0" anchor="ctr"/>
            <a:lstStyle/>
            <a:p>
              <a:pPr algn="ctr">
                <a:lnSpc>
                  <a:spcPts val="3145"/>
                </a:lnSpc>
              </a:pPr>
              <a:r>
                <a:rPr lang="en-US" sz="2620" spc="131">
                  <a:solidFill>
                    <a:srgbClr val="000000"/>
                  </a:solidFill>
                  <a:latin typeface="Glacial Indifference"/>
                </a:rPr>
                <a:t>Membuat model ResNet18 dengan memanggil fungsi ResNet18() yang telah dibuat. Model kemudian dicompile dengan </a:t>
              </a:r>
              <a:r>
                <a:rPr lang="en-US" sz="2620" spc="131">
                  <a:solidFill>
                    <a:srgbClr val="000000"/>
                  </a:solidFill>
                  <a:latin typeface="Glacial Indifference Bold"/>
                </a:rPr>
                <a:t>optimizer</a:t>
              </a:r>
              <a:r>
                <a:rPr lang="en-US" sz="2620" spc="131">
                  <a:solidFill>
                    <a:srgbClr val="000000"/>
                  </a:solidFill>
                  <a:latin typeface="Glacial Indifference"/>
                </a:rPr>
                <a:t>: Adamax, </a:t>
              </a:r>
              <a:r>
                <a:rPr lang="en-US" sz="2620" spc="131">
                  <a:solidFill>
                    <a:srgbClr val="000000"/>
                  </a:solidFill>
                  <a:latin typeface="Glacial Indifference Bold"/>
                </a:rPr>
                <a:t>loss</a:t>
              </a:r>
              <a:r>
                <a:rPr lang="en-US" sz="2620" spc="131">
                  <a:solidFill>
                    <a:srgbClr val="000000"/>
                  </a:solidFill>
                  <a:latin typeface="Glacial Indifference"/>
                </a:rPr>
                <a:t>: sparse categorical crossentropy, dan menggunakan </a:t>
              </a:r>
              <a:r>
                <a:rPr lang="en-US" sz="2620" spc="131">
                  <a:solidFill>
                    <a:srgbClr val="000000"/>
                  </a:solidFill>
                  <a:latin typeface="Glacial Indifference Bold"/>
                </a:rPr>
                <a:t>metrics evaluasi</a:t>
              </a:r>
              <a:r>
                <a:rPr lang="en-US" sz="2620" spc="131">
                  <a:solidFill>
                    <a:srgbClr val="000000"/>
                  </a:solidFill>
                  <a:latin typeface="Glacial Indifference"/>
                </a:rPr>
                <a:t>: Accuracy. </a:t>
              </a:r>
            </a:p>
          </p:txBody>
        </p:sp>
      </p:grpSp>
      <p:sp>
        <p:nvSpPr>
          <p:cNvPr id="14" name="Freeform 14"/>
          <p:cNvSpPr/>
          <p:nvPr/>
        </p:nvSpPr>
        <p:spPr>
          <a:xfrm>
            <a:off x="1172740" y="2428539"/>
            <a:ext cx="14298502" cy="1256811"/>
          </a:xfrm>
          <a:custGeom>
            <a:avLst/>
            <a:gdLst/>
            <a:ahLst/>
            <a:cxnLst/>
            <a:rect l="l" t="t" r="r" b="b"/>
            <a:pathLst>
              <a:path w="14298502" h="1256811">
                <a:moveTo>
                  <a:pt x="0" y="0"/>
                </a:moveTo>
                <a:lnTo>
                  <a:pt x="14298502" y="0"/>
                </a:lnTo>
                <a:lnTo>
                  <a:pt x="14298502" y="1256810"/>
                </a:lnTo>
                <a:lnTo>
                  <a:pt x="0" y="1256810"/>
                </a:lnTo>
                <a:lnTo>
                  <a:pt x="0" y="0"/>
                </a:lnTo>
                <a:close/>
              </a:path>
            </a:pathLst>
          </a:custGeom>
          <a:blipFill>
            <a:blip r:embed="rId13"/>
            <a:stretch>
              <a:fillRect r="-9328"/>
            </a:stretch>
          </a:blipFill>
        </p:spPr>
      </p:sp>
      <p:sp>
        <p:nvSpPr>
          <p:cNvPr id="15" name="Freeform 15"/>
          <p:cNvSpPr/>
          <p:nvPr/>
        </p:nvSpPr>
        <p:spPr>
          <a:xfrm>
            <a:off x="6817522" y="3871530"/>
            <a:ext cx="8653720" cy="5029700"/>
          </a:xfrm>
          <a:custGeom>
            <a:avLst/>
            <a:gdLst/>
            <a:ahLst/>
            <a:cxnLst/>
            <a:rect l="l" t="t" r="r" b="b"/>
            <a:pathLst>
              <a:path w="8653720" h="5029700">
                <a:moveTo>
                  <a:pt x="0" y="0"/>
                </a:moveTo>
                <a:lnTo>
                  <a:pt x="8653720" y="0"/>
                </a:lnTo>
                <a:lnTo>
                  <a:pt x="8653720" y="5029700"/>
                </a:lnTo>
                <a:lnTo>
                  <a:pt x="0" y="5029700"/>
                </a:lnTo>
                <a:lnTo>
                  <a:pt x="0" y="0"/>
                </a:lnTo>
                <a:close/>
              </a:path>
            </a:pathLst>
          </a:custGeom>
          <a:blipFill>
            <a:blip r:embed="rId14"/>
            <a:stretch>
              <a:fillRect/>
            </a:stretch>
          </a:blipFill>
        </p:spPr>
      </p:sp>
      <p:sp>
        <p:nvSpPr>
          <p:cNvPr id="16" name="TextBox 16"/>
          <p:cNvSpPr txBox="1"/>
          <p:nvPr/>
        </p:nvSpPr>
        <p:spPr>
          <a:xfrm>
            <a:off x="4189662" y="21196"/>
            <a:ext cx="9908675" cy="2113769"/>
          </a:xfrm>
          <a:prstGeom prst="rect">
            <a:avLst/>
          </a:prstGeom>
        </p:spPr>
        <p:txBody>
          <a:bodyPr lIns="0" tIns="0" rIns="0" bIns="0" rtlCol="0" anchor="t">
            <a:spAutoFit/>
          </a:bodyPr>
          <a:lstStyle/>
          <a:p>
            <a:pPr algn="ctr">
              <a:lnSpc>
                <a:spcPts val="17368"/>
              </a:lnSpc>
            </a:pPr>
            <a:r>
              <a:rPr lang="en-US" sz="12405">
                <a:solidFill>
                  <a:srgbClr val="020202"/>
                </a:solidFill>
                <a:latin typeface="Bright Retro"/>
              </a:rPr>
              <a:t>ResNet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5563B"/>
        </a:solidFill>
        <a:effectLst/>
      </p:bgPr>
    </p:bg>
    <p:spTree>
      <p:nvGrpSpPr>
        <p:cNvPr id="1" name=""/>
        <p:cNvGrpSpPr/>
        <p:nvPr/>
      </p:nvGrpSpPr>
      <p:grpSpPr>
        <a:xfrm>
          <a:off x="0" y="0"/>
          <a:ext cx="0" cy="0"/>
          <a:chOff x="0" y="0"/>
          <a:chExt cx="0" cy="0"/>
        </a:xfrm>
      </p:grpSpPr>
      <p:sp>
        <p:nvSpPr>
          <p:cNvPr id="2" name="Freeform 2"/>
          <p:cNvSpPr/>
          <p:nvPr/>
        </p:nvSpPr>
        <p:spPr>
          <a:xfrm>
            <a:off x="0"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24975"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704633"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498478" y="1150373"/>
            <a:ext cx="3992529" cy="646064"/>
          </a:xfrm>
          <a:custGeom>
            <a:avLst/>
            <a:gdLst/>
            <a:ahLst/>
            <a:cxnLst/>
            <a:rect l="l" t="t" r="r" b="b"/>
            <a:pathLst>
              <a:path w="3992529" h="646064">
                <a:moveTo>
                  <a:pt x="0" y="0"/>
                </a:moveTo>
                <a:lnTo>
                  <a:pt x="3992529" y="0"/>
                </a:lnTo>
                <a:lnTo>
                  <a:pt x="3992529" y="646064"/>
                </a:lnTo>
                <a:lnTo>
                  <a:pt x="0" y="6460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5801897" y="142403"/>
            <a:ext cx="6684206" cy="2099955"/>
          </a:xfrm>
          <a:custGeom>
            <a:avLst/>
            <a:gdLst/>
            <a:ahLst/>
            <a:cxnLst/>
            <a:rect l="l" t="t" r="r" b="b"/>
            <a:pathLst>
              <a:path w="6684206" h="2099955">
                <a:moveTo>
                  <a:pt x="0" y="0"/>
                </a:moveTo>
                <a:lnTo>
                  <a:pt x="6684206" y="0"/>
                </a:lnTo>
                <a:lnTo>
                  <a:pt x="6684206" y="2099955"/>
                </a:lnTo>
                <a:lnTo>
                  <a:pt x="0" y="2099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6362233" y="142403"/>
            <a:ext cx="3509886" cy="1654034"/>
          </a:xfrm>
          <a:custGeom>
            <a:avLst/>
            <a:gdLst/>
            <a:ahLst/>
            <a:cxnLst/>
            <a:rect l="l" t="t" r="r" b="b"/>
            <a:pathLst>
              <a:path w="3509886" h="1654034">
                <a:moveTo>
                  <a:pt x="0" y="0"/>
                </a:moveTo>
                <a:lnTo>
                  <a:pt x="3509886" y="0"/>
                </a:lnTo>
                <a:lnTo>
                  <a:pt x="3509886" y="1654034"/>
                </a:lnTo>
                <a:lnTo>
                  <a:pt x="0" y="1654034"/>
                </a:lnTo>
                <a:lnTo>
                  <a:pt x="0" y="0"/>
                </a:lnTo>
                <a:close/>
              </a:path>
            </a:pathLst>
          </a:custGeom>
          <a:blipFill>
            <a:blip r:embed="rId8"/>
            <a:stretch>
              <a:fillRect/>
            </a:stretch>
          </a:blipFill>
        </p:spPr>
      </p:sp>
      <p:sp>
        <p:nvSpPr>
          <p:cNvPr id="8" name="Freeform 8"/>
          <p:cNvSpPr/>
          <p:nvPr/>
        </p:nvSpPr>
        <p:spPr>
          <a:xfrm>
            <a:off x="207661" y="7014014"/>
            <a:ext cx="1986952" cy="1994431"/>
          </a:xfrm>
          <a:custGeom>
            <a:avLst/>
            <a:gdLst/>
            <a:ahLst/>
            <a:cxnLst/>
            <a:rect l="l" t="t" r="r" b="b"/>
            <a:pathLst>
              <a:path w="1986952" h="1994431">
                <a:moveTo>
                  <a:pt x="0" y="0"/>
                </a:moveTo>
                <a:lnTo>
                  <a:pt x="1986952" y="0"/>
                </a:lnTo>
                <a:lnTo>
                  <a:pt x="1986952" y="1994431"/>
                </a:lnTo>
                <a:lnTo>
                  <a:pt x="0" y="19944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rot="9113044">
            <a:off x="16101371" y="7016921"/>
            <a:ext cx="3638907" cy="1470725"/>
          </a:xfrm>
          <a:custGeom>
            <a:avLst/>
            <a:gdLst/>
            <a:ahLst/>
            <a:cxnLst/>
            <a:rect l="l" t="t" r="r" b="b"/>
            <a:pathLst>
              <a:path w="3638907" h="1470725">
                <a:moveTo>
                  <a:pt x="0" y="0"/>
                </a:moveTo>
                <a:lnTo>
                  <a:pt x="3638907" y="0"/>
                </a:lnTo>
                <a:lnTo>
                  <a:pt x="3638907" y="1470725"/>
                </a:lnTo>
                <a:lnTo>
                  <a:pt x="0" y="1470725"/>
                </a:lnTo>
                <a:lnTo>
                  <a:pt x="0" y="0"/>
                </a:lnTo>
                <a:close/>
              </a:path>
            </a:pathLst>
          </a:custGeom>
          <a:blipFill>
            <a:blip r:embed="rId11"/>
            <a:stretch>
              <a:fillRect/>
            </a:stretch>
          </a:blipFill>
        </p:spPr>
      </p:sp>
      <p:sp>
        <p:nvSpPr>
          <p:cNvPr id="10" name="Freeform 10"/>
          <p:cNvSpPr/>
          <p:nvPr/>
        </p:nvSpPr>
        <p:spPr>
          <a:xfrm>
            <a:off x="17568758" y="2242358"/>
            <a:ext cx="1096836" cy="933225"/>
          </a:xfrm>
          <a:custGeom>
            <a:avLst/>
            <a:gdLst/>
            <a:ahLst/>
            <a:cxnLst/>
            <a:rect l="l" t="t" r="r" b="b"/>
            <a:pathLst>
              <a:path w="1096836" h="933225">
                <a:moveTo>
                  <a:pt x="0" y="0"/>
                </a:moveTo>
                <a:lnTo>
                  <a:pt x="1096836" y="0"/>
                </a:lnTo>
                <a:lnTo>
                  <a:pt x="1096836" y="933224"/>
                </a:lnTo>
                <a:lnTo>
                  <a:pt x="0" y="933224"/>
                </a:lnTo>
                <a:lnTo>
                  <a:pt x="0" y="0"/>
                </a:lnTo>
                <a:close/>
              </a:path>
            </a:pathLst>
          </a:custGeom>
          <a:blipFill>
            <a:blip r:embed="rId12"/>
            <a:stretch>
              <a:fillRect/>
            </a:stretch>
          </a:blipFill>
        </p:spPr>
      </p:sp>
      <p:grpSp>
        <p:nvGrpSpPr>
          <p:cNvPr id="11" name="Group 11"/>
          <p:cNvGrpSpPr/>
          <p:nvPr/>
        </p:nvGrpSpPr>
        <p:grpSpPr>
          <a:xfrm>
            <a:off x="1201137" y="3853904"/>
            <a:ext cx="15877323" cy="1289596"/>
            <a:chOff x="0" y="0"/>
            <a:chExt cx="4217355" cy="342544"/>
          </a:xfrm>
        </p:grpSpPr>
        <p:sp>
          <p:nvSpPr>
            <p:cNvPr id="12" name="Freeform 12"/>
            <p:cNvSpPr/>
            <p:nvPr/>
          </p:nvSpPr>
          <p:spPr>
            <a:xfrm>
              <a:off x="0" y="0"/>
              <a:ext cx="4217355" cy="342544"/>
            </a:xfrm>
            <a:custGeom>
              <a:avLst/>
              <a:gdLst/>
              <a:ahLst/>
              <a:cxnLst/>
              <a:rect l="l" t="t" r="r" b="b"/>
              <a:pathLst>
                <a:path w="4217355" h="342544">
                  <a:moveTo>
                    <a:pt x="24868" y="0"/>
                  </a:moveTo>
                  <a:lnTo>
                    <a:pt x="4192487" y="0"/>
                  </a:lnTo>
                  <a:cubicBezTo>
                    <a:pt x="4206221" y="0"/>
                    <a:pt x="4217355" y="11134"/>
                    <a:pt x="4217355" y="24868"/>
                  </a:cubicBezTo>
                  <a:lnTo>
                    <a:pt x="4217355" y="317676"/>
                  </a:lnTo>
                  <a:cubicBezTo>
                    <a:pt x="4217355" y="324271"/>
                    <a:pt x="4214735" y="330597"/>
                    <a:pt x="4210071" y="335260"/>
                  </a:cubicBezTo>
                  <a:cubicBezTo>
                    <a:pt x="4205407" y="339924"/>
                    <a:pt x="4199082" y="342544"/>
                    <a:pt x="4192487" y="342544"/>
                  </a:cubicBezTo>
                  <a:lnTo>
                    <a:pt x="24868" y="342544"/>
                  </a:lnTo>
                  <a:cubicBezTo>
                    <a:pt x="18273" y="342544"/>
                    <a:pt x="11947" y="339924"/>
                    <a:pt x="7284" y="335260"/>
                  </a:cubicBezTo>
                  <a:cubicBezTo>
                    <a:pt x="2620" y="330597"/>
                    <a:pt x="0" y="324271"/>
                    <a:pt x="0" y="317676"/>
                  </a:cubicBezTo>
                  <a:lnTo>
                    <a:pt x="0" y="24868"/>
                  </a:lnTo>
                  <a:cubicBezTo>
                    <a:pt x="0" y="18273"/>
                    <a:pt x="2620" y="11947"/>
                    <a:pt x="7284" y="7284"/>
                  </a:cubicBezTo>
                  <a:cubicBezTo>
                    <a:pt x="11947" y="2620"/>
                    <a:pt x="18273" y="0"/>
                    <a:pt x="24868" y="0"/>
                  </a:cubicBezTo>
                  <a:close/>
                </a:path>
              </a:pathLst>
            </a:custGeom>
            <a:solidFill>
              <a:srgbClr val="FFF9F5"/>
            </a:solidFill>
          </p:spPr>
        </p:sp>
        <p:sp>
          <p:nvSpPr>
            <p:cNvPr id="13" name="TextBox 13"/>
            <p:cNvSpPr txBox="1"/>
            <p:nvPr/>
          </p:nvSpPr>
          <p:spPr>
            <a:xfrm>
              <a:off x="0" y="-9525"/>
              <a:ext cx="4217355" cy="352069"/>
            </a:xfrm>
            <a:prstGeom prst="rect">
              <a:avLst/>
            </a:prstGeom>
          </p:spPr>
          <p:txBody>
            <a:bodyPr lIns="50800" tIns="50800" rIns="50800" bIns="50800" rtlCol="0" anchor="ctr"/>
            <a:lstStyle/>
            <a:p>
              <a:pPr algn="ctr">
                <a:lnSpc>
                  <a:spcPts val="3145"/>
                </a:lnSpc>
              </a:pPr>
              <a:r>
                <a:rPr lang="en-US" sz="2620" spc="131">
                  <a:solidFill>
                    <a:srgbClr val="000000"/>
                  </a:solidFill>
                  <a:latin typeface="Glacial Indifference"/>
                </a:rPr>
                <a:t>Melakukan training model ResNet dengan parameter </a:t>
              </a:r>
              <a:r>
                <a:rPr lang="en-US" sz="2620" spc="131">
                  <a:solidFill>
                    <a:srgbClr val="000000"/>
                  </a:solidFill>
                  <a:latin typeface="Glacial Indifference Bold"/>
                </a:rPr>
                <a:t>train</a:t>
              </a:r>
              <a:r>
                <a:rPr lang="en-US" sz="2620" spc="131">
                  <a:solidFill>
                    <a:srgbClr val="000000"/>
                  </a:solidFill>
                  <a:latin typeface="Glacial Indifference"/>
                </a:rPr>
                <a:t>: data train yang telah di split di awal, </a:t>
              </a:r>
              <a:r>
                <a:rPr lang="en-US" sz="2620" spc="131">
                  <a:solidFill>
                    <a:srgbClr val="000000"/>
                  </a:solidFill>
                  <a:latin typeface="Glacial Indifference Bold"/>
                </a:rPr>
                <a:t>validation_data</a:t>
              </a:r>
              <a:r>
                <a:rPr lang="en-US" sz="2620" spc="131">
                  <a:solidFill>
                    <a:srgbClr val="000000"/>
                  </a:solidFill>
                  <a:latin typeface="Glacial Indifference"/>
                </a:rPr>
                <a:t>: data val, dan </a:t>
              </a:r>
              <a:r>
                <a:rPr lang="en-US" sz="2620" spc="131">
                  <a:solidFill>
                    <a:srgbClr val="000000"/>
                  </a:solidFill>
                  <a:latin typeface="Glacial Indifference Bold"/>
                </a:rPr>
                <a:t>epochs  </a:t>
              </a:r>
              <a:r>
                <a:rPr lang="en-US" sz="2620" spc="131">
                  <a:solidFill>
                    <a:srgbClr val="000000"/>
                  </a:solidFill>
                  <a:latin typeface="Glacial Indifference"/>
                </a:rPr>
                <a:t>sebanyak 30.</a:t>
              </a:r>
            </a:p>
          </p:txBody>
        </p:sp>
      </p:grpSp>
      <p:sp>
        <p:nvSpPr>
          <p:cNvPr id="14" name="Freeform 14"/>
          <p:cNvSpPr/>
          <p:nvPr/>
        </p:nvSpPr>
        <p:spPr>
          <a:xfrm>
            <a:off x="1201137" y="2750072"/>
            <a:ext cx="15885726" cy="851021"/>
          </a:xfrm>
          <a:custGeom>
            <a:avLst/>
            <a:gdLst/>
            <a:ahLst/>
            <a:cxnLst/>
            <a:rect l="l" t="t" r="r" b="b"/>
            <a:pathLst>
              <a:path w="15885726" h="851021">
                <a:moveTo>
                  <a:pt x="0" y="0"/>
                </a:moveTo>
                <a:lnTo>
                  <a:pt x="15885726" y="0"/>
                </a:lnTo>
                <a:lnTo>
                  <a:pt x="15885726" y="851021"/>
                </a:lnTo>
                <a:lnTo>
                  <a:pt x="0" y="851021"/>
                </a:lnTo>
                <a:lnTo>
                  <a:pt x="0" y="0"/>
                </a:lnTo>
                <a:close/>
              </a:path>
            </a:pathLst>
          </a:custGeom>
          <a:blipFill>
            <a:blip r:embed="rId13"/>
            <a:stretch>
              <a:fillRect/>
            </a:stretch>
          </a:blipFill>
        </p:spPr>
      </p:sp>
      <p:sp>
        <p:nvSpPr>
          <p:cNvPr id="15" name="Freeform 15"/>
          <p:cNvSpPr/>
          <p:nvPr/>
        </p:nvSpPr>
        <p:spPr>
          <a:xfrm>
            <a:off x="1202888" y="5648325"/>
            <a:ext cx="8424244" cy="2610555"/>
          </a:xfrm>
          <a:custGeom>
            <a:avLst/>
            <a:gdLst/>
            <a:ahLst/>
            <a:cxnLst/>
            <a:rect l="l" t="t" r="r" b="b"/>
            <a:pathLst>
              <a:path w="8424244" h="2610555">
                <a:moveTo>
                  <a:pt x="0" y="0"/>
                </a:moveTo>
                <a:lnTo>
                  <a:pt x="8424245" y="0"/>
                </a:lnTo>
                <a:lnTo>
                  <a:pt x="8424245" y="2610555"/>
                </a:lnTo>
                <a:lnTo>
                  <a:pt x="0" y="2610555"/>
                </a:lnTo>
                <a:lnTo>
                  <a:pt x="0" y="0"/>
                </a:lnTo>
                <a:close/>
              </a:path>
            </a:pathLst>
          </a:custGeom>
          <a:blipFill>
            <a:blip r:embed="rId14"/>
            <a:stretch>
              <a:fillRect/>
            </a:stretch>
          </a:blipFill>
        </p:spPr>
      </p:sp>
      <p:sp>
        <p:nvSpPr>
          <p:cNvPr id="16" name="TextBox 16"/>
          <p:cNvSpPr txBox="1"/>
          <p:nvPr/>
        </p:nvSpPr>
        <p:spPr>
          <a:xfrm>
            <a:off x="4189662" y="21196"/>
            <a:ext cx="9908675" cy="2113769"/>
          </a:xfrm>
          <a:prstGeom prst="rect">
            <a:avLst/>
          </a:prstGeom>
        </p:spPr>
        <p:txBody>
          <a:bodyPr lIns="0" tIns="0" rIns="0" bIns="0" rtlCol="0" anchor="t">
            <a:spAutoFit/>
          </a:bodyPr>
          <a:lstStyle/>
          <a:p>
            <a:pPr algn="ctr">
              <a:lnSpc>
                <a:spcPts val="17368"/>
              </a:lnSpc>
            </a:pPr>
            <a:r>
              <a:rPr lang="en-US" sz="12405">
                <a:solidFill>
                  <a:srgbClr val="020202"/>
                </a:solidFill>
                <a:latin typeface="Bright Retro"/>
              </a:rPr>
              <a:t>ResNet</a:t>
            </a:r>
          </a:p>
        </p:txBody>
      </p:sp>
      <p:grpSp>
        <p:nvGrpSpPr>
          <p:cNvPr id="17" name="Group 17"/>
          <p:cNvGrpSpPr/>
          <p:nvPr/>
        </p:nvGrpSpPr>
        <p:grpSpPr>
          <a:xfrm>
            <a:off x="9982575" y="5762625"/>
            <a:ext cx="5959645" cy="1673939"/>
            <a:chOff x="0" y="0"/>
            <a:chExt cx="1583008" cy="444634"/>
          </a:xfrm>
        </p:grpSpPr>
        <p:sp>
          <p:nvSpPr>
            <p:cNvPr id="18" name="Freeform 18"/>
            <p:cNvSpPr/>
            <p:nvPr/>
          </p:nvSpPr>
          <p:spPr>
            <a:xfrm>
              <a:off x="0" y="0"/>
              <a:ext cx="1583009" cy="444634"/>
            </a:xfrm>
            <a:custGeom>
              <a:avLst/>
              <a:gdLst/>
              <a:ahLst/>
              <a:cxnLst/>
              <a:rect l="l" t="t" r="r" b="b"/>
              <a:pathLst>
                <a:path w="1583009" h="444634">
                  <a:moveTo>
                    <a:pt x="66252" y="0"/>
                  </a:moveTo>
                  <a:lnTo>
                    <a:pt x="1516757" y="0"/>
                  </a:lnTo>
                  <a:cubicBezTo>
                    <a:pt x="1534328" y="0"/>
                    <a:pt x="1551179" y="6980"/>
                    <a:pt x="1563604" y="19405"/>
                  </a:cubicBezTo>
                  <a:cubicBezTo>
                    <a:pt x="1576028" y="31829"/>
                    <a:pt x="1583009" y="48681"/>
                    <a:pt x="1583009" y="66252"/>
                  </a:cubicBezTo>
                  <a:lnTo>
                    <a:pt x="1583009" y="378382"/>
                  </a:lnTo>
                  <a:cubicBezTo>
                    <a:pt x="1583009" y="395953"/>
                    <a:pt x="1576028" y="412804"/>
                    <a:pt x="1563604" y="425229"/>
                  </a:cubicBezTo>
                  <a:cubicBezTo>
                    <a:pt x="1551179" y="437654"/>
                    <a:pt x="1534328" y="444634"/>
                    <a:pt x="1516757" y="444634"/>
                  </a:cubicBezTo>
                  <a:lnTo>
                    <a:pt x="66252" y="444634"/>
                  </a:lnTo>
                  <a:cubicBezTo>
                    <a:pt x="48681" y="444634"/>
                    <a:pt x="31829" y="437654"/>
                    <a:pt x="19405" y="425229"/>
                  </a:cubicBezTo>
                  <a:cubicBezTo>
                    <a:pt x="6980" y="412804"/>
                    <a:pt x="0" y="395953"/>
                    <a:pt x="0" y="378382"/>
                  </a:cubicBezTo>
                  <a:lnTo>
                    <a:pt x="0" y="66252"/>
                  </a:lnTo>
                  <a:cubicBezTo>
                    <a:pt x="0" y="48681"/>
                    <a:pt x="6980" y="31829"/>
                    <a:pt x="19405" y="19405"/>
                  </a:cubicBezTo>
                  <a:cubicBezTo>
                    <a:pt x="31829" y="6980"/>
                    <a:pt x="48681" y="0"/>
                    <a:pt x="66252" y="0"/>
                  </a:cubicBezTo>
                  <a:close/>
                </a:path>
              </a:pathLst>
            </a:custGeom>
            <a:solidFill>
              <a:srgbClr val="FFF9F5"/>
            </a:solidFill>
          </p:spPr>
        </p:sp>
        <p:sp>
          <p:nvSpPr>
            <p:cNvPr id="19" name="TextBox 19"/>
            <p:cNvSpPr txBox="1"/>
            <p:nvPr/>
          </p:nvSpPr>
          <p:spPr>
            <a:xfrm>
              <a:off x="0" y="-9525"/>
              <a:ext cx="1583008" cy="454159"/>
            </a:xfrm>
            <a:prstGeom prst="rect">
              <a:avLst/>
            </a:prstGeom>
          </p:spPr>
          <p:txBody>
            <a:bodyPr lIns="50800" tIns="50800" rIns="50800" bIns="50800" rtlCol="0" anchor="ctr"/>
            <a:lstStyle/>
            <a:p>
              <a:pPr algn="ctr">
                <a:lnSpc>
                  <a:spcPts val="3145"/>
                </a:lnSpc>
              </a:pPr>
              <a:r>
                <a:rPr lang="en-US" sz="2620" spc="131">
                  <a:solidFill>
                    <a:srgbClr val="000000"/>
                  </a:solidFill>
                  <a:latin typeface="Glacial Indifference"/>
                </a:rPr>
                <a:t>Melakukan konversi history training resnet ke dataframe, kemudian di export dalam format file excel.</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86B9FF"/>
        </a:solidFill>
        <a:effectLst/>
      </p:bgPr>
    </p:bg>
    <p:spTree>
      <p:nvGrpSpPr>
        <p:cNvPr id="1" name=""/>
        <p:cNvGrpSpPr/>
        <p:nvPr/>
      </p:nvGrpSpPr>
      <p:grpSpPr>
        <a:xfrm>
          <a:off x="0" y="0"/>
          <a:ext cx="0" cy="0"/>
          <a:chOff x="0" y="0"/>
          <a:chExt cx="0" cy="0"/>
        </a:xfrm>
      </p:grpSpPr>
      <p:sp>
        <p:nvSpPr>
          <p:cNvPr id="2" name="Freeform 2"/>
          <p:cNvSpPr/>
          <p:nvPr/>
        </p:nvSpPr>
        <p:spPr>
          <a:xfrm rot="545449">
            <a:off x="-3285809" y="-4319191"/>
            <a:ext cx="14728790" cy="8301682"/>
          </a:xfrm>
          <a:custGeom>
            <a:avLst/>
            <a:gdLst/>
            <a:ahLst/>
            <a:cxnLst/>
            <a:rect l="l" t="t" r="r" b="b"/>
            <a:pathLst>
              <a:path w="14728790" h="8301682">
                <a:moveTo>
                  <a:pt x="0" y="0"/>
                </a:moveTo>
                <a:lnTo>
                  <a:pt x="14728790" y="0"/>
                </a:lnTo>
                <a:lnTo>
                  <a:pt x="14728790" y="8301682"/>
                </a:lnTo>
                <a:lnTo>
                  <a:pt x="0" y="83016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6389105" y="5941651"/>
            <a:ext cx="14728790" cy="8301682"/>
          </a:xfrm>
          <a:custGeom>
            <a:avLst/>
            <a:gdLst/>
            <a:ahLst/>
            <a:cxnLst/>
            <a:rect l="l" t="t" r="r" b="b"/>
            <a:pathLst>
              <a:path w="14728790" h="8301682">
                <a:moveTo>
                  <a:pt x="14728790" y="8301682"/>
                </a:moveTo>
                <a:lnTo>
                  <a:pt x="0" y="8301682"/>
                </a:lnTo>
                <a:lnTo>
                  <a:pt x="0" y="0"/>
                </a:lnTo>
                <a:lnTo>
                  <a:pt x="14728790" y="0"/>
                </a:lnTo>
                <a:lnTo>
                  <a:pt x="14728790" y="830168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a:off x="1028678" y="9239250"/>
            <a:ext cx="16190670" cy="19050"/>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14291978" y="2037878"/>
            <a:ext cx="588846" cy="147317"/>
            <a:chOff x="0" y="0"/>
            <a:chExt cx="155087" cy="38800"/>
          </a:xfrm>
        </p:grpSpPr>
        <p:sp>
          <p:nvSpPr>
            <p:cNvPr id="6" name="Freeform 6"/>
            <p:cNvSpPr/>
            <p:nvPr/>
          </p:nvSpPr>
          <p:spPr>
            <a:xfrm>
              <a:off x="0" y="0"/>
              <a:ext cx="155087" cy="38800"/>
            </a:xfrm>
            <a:custGeom>
              <a:avLst/>
              <a:gdLst/>
              <a:ahLst/>
              <a:cxnLst/>
              <a:rect l="l" t="t" r="r" b="b"/>
              <a:pathLst>
                <a:path w="155087" h="38800">
                  <a:moveTo>
                    <a:pt x="19400" y="0"/>
                  </a:moveTo>
                  <a:lnTo>
                    <a:pt x="135687" y="0"/>
                  </a:lnTo>
                  <a:cubicBezTo>
                    <a:pt x="146401" y="0"/>
                    <a:pt x="155087" y="8686"/>
                    <a:pt x="155087" y="19400"/>
                  </a:cubicBezTo>
                  <a:lnTo>
                    <a:pt x="155087" y="19400"/>
                  </a:lnTo>
                  <a:cubicBezTo>
                    <a:pt x="155087" y="24545"/>
                    <a:pt x="153043" y="29479"/>
                    <a:pt x="149405" y="33118"/>
                  </a:cubicBezTo>
                  <a:cubicBezTo>
                    <a:pt x="145767" y="36756"/>
                    <a:pt x="140832" y="38800"/>
                    <a:pt x="135687" y="38800"/>
                  </a:cubicBezTo>
                  <a:lnTo>
                    <a:pt x="19400" y="38800"/>
                  </a:lnTo>
                  <a:cubicBezTo>
                    <a:pt x="14255" y="38800"/>
                    <a:pt x="9320" y="36756"/>
                    <a:pt x="5682" y="33118"/>
                  </a:cubicBezTo>
                  <a:cubicBezTo>
                    <a:pt x="2044" y="29479"/>
                    <a:pt x="0" y="24545"/>
                    <a:pt x="0" y="19400"/>
                  </a:cubicBezTo>
                  <a:lnTo>
                    <a:pt x="0" y="19400"/>
                  </a:lnTo>
                  <a:cubicBezTo>
                    <a:pt x="0" y="14255"/>
                    <a:pt x="2044" y="9320"/>
                    <a:pt x="5682" y="5682"/>
                  </a:cubicBezTo>
                  <a:cubicBezTo>
                    <a:pt x="9320" y="2044"/>
                    <a:pt x="14255" y="0"/>
                    <a:pt x="19400" y="0"/>
                  </a:cubicBezTo>
                  <a:close/>
                </a:path>
              </a:pathLst>
            </a:custGeom>
            <a:solidFill>
              <a:srgbClr val="1A1A1A"/>
            </a:solidFill>
          </p:spPr>
        </p:sp>
        <p:sp>
          <p:nvSpPr>
            <p:cNvPr id="7" name="TextBox 7"/>
            <p:cNvSpPr txBox="1"/>
            <p:nvPr/>
          </p:nvSpPr>
          <p:spPr>
            <a:xfrm>
              <a:off x="0" y="-95250"/>
              <a:ext cx="155087" cy="13405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655" y="1066800"/>
            <a:ext cx="16230645" cy="7967771"/>
          </a:xfrm>
          <a:custGeom>
            <a:avLst/>
            <a:gdLst/>
            <a:ahLst/>
            <a:cxnLst/>
            <a:rect l="l" t="t" r="r" b="b"/>
            <a:pathLst>
              <a:path w="16230645" h="7967771">
                <a:moveTo>
                  <a:pt x="0" y="0"/>
                </a:moveTo>
                <a:lnTo>
                  <a:pt x="16230645" y="0"/>
                </a:lnTo>
                <a:lnTo>
                  <a:pt x="16230645" y="7967771"/>
                </a:lnTo>
                <a:lnTo>
                  <a:pt x="0" y="79677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13785" y="2472739"/>
            <a:ext cx="1903272" cy="1884240"/>
          </a:xfrm>
          <a:custGeom>
            <a:avLst/>
            <a:gdLst/>
            <a:ahLst/>
            <a:cxnLst/>
            <a:rect l="l" t="t" r="r" b="b"/>
            <a:pathLst>
              <a:path w="1903272" h="1884240">
                <a:moveTo>
                  <a:pt x="0" y="0"/>
                </a:moveTo>
                <a:lnTo>
                  <a:pt x="1903272" y="0"/>
                </a:lnTo>
                <a:lnTo>
                  <a:pt x="1903272" y="1884240"/>
                </a:lnTo>
                <a:lnTo>
                  <a:pt x="0" y="18842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635195" y="3810538"/>
            <a:ext cx="1103921" cy="1092882"/>
          </a:xfrm>
          <a:custGeom>
            <a:avLst/>
            <a:gdLst/>
            <a:ahLst/>
            <a:cxnLst/>
            <a:rect l="l" t="t" r="r" b="b"/>
            <a:pathLst>
              <a:path w="1103921" h="1092882">
                <a:moveTo>
                  <a:pt x="0" y="0"/>
                </a:moveTo>
                <a:lnTo>
                  <a:pt x="1103922" y="0"/>
                </a:lnTo>
                <a:lnTo>
                  <a:pt x="1103922" y="1092882"/>
                </a:lnTo>
                <a:lnTo>
                  <a:pt x="0" y="10928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307664" y="7261859"/>
            <a:ext cx="1903272" cy="1884240"/>
          </a:xfrm>
          <a:custGeom>
            <a:avLst/>
            <a:gdLst/>
            <a:ahLst/>
            <a:cxnLst/>
            <a:rect l="l" t="t" r="r" b="b"/>
            <a:pathLst>
              <a:path w="1903272" h="1884240">
                <a:moveTo>
                  <a:pt x="0" y="0"/>
                </a:moveTo>
                <a:lnTo>
                  <a:pt x="1903272" y="0"/>
                </a:lnTo>
                <a:lnTo>
                  <a:pt x="1903272" y="1884240"/>
                </a:lnTo>
                <a:lnTo>
                  <a:pt x="0" y="18842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6859739" y="5760860"/>
            <a:ext cx="1103921" cy="1092882"/>
          </a:xfrm>
          <a:custGeom>
            <a:avLst/>
            <a:gdLst/>
            <a:ahLst/>
            <a:cxnLst/>
            <a:rect l="l" t="t" r="r" b="b"/>
            <a:pathLst>
              <a:path w="1103921" h="1092882">
                <a:moveTo>
                  <a:pt x="0" y="0"/>
                </a:moveTo>
                <a:lnTo>
                  <a:pt x="1103922" y="0"/>
                </a:lnTo>
                <a:lnTo>
                  <a:pt x="1103922" y="1092882"/>
                </a:lnTo>
                <a:lnTo>
                  <a:pt x="0" y="10928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6739493" y="3406615"/>
            <a:ext cx="1471443" cy="1644070"/>
          </a:xfrm>
          <a:custGeom>
            <a:avLst/>
            <a:gdLst/>
            <a:ahLst/>
            <a:cxnLst/>
            <a:rect l="l" t="t" r="r" b="b"/>
            <a:pathLst>
              <a:path w="1471443" h="1644070">
                <a:moveTo>
                  <a:pt x="0" y="0"/>
                </a:moveTo>
                <a:lnTo>
                  <a:pt x="1471443" y="0"/>
                </a:lnTo>
                <a:lnTo>
                  <a:pt x="1471443" y="1644071"/>
                </a:lnTo>
                <a:lnTo>
                  <a:pt x="0" y="16440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0" y="5848661"/>
            <a:ext cx="1471443" cy="1644070"/>
          </a:xfrm>
          <a:custGeom>
            <a:avLst/>
            <a:gdLst/>
            <a:ahLst/>
            <a:cxnLst/>
            <a:rect l="l" t="t" r="r" b="b"/>
            <a:pathLst>
              <a:path w="1471443" h="1644070">
                <a:moveTo>
                  <a:pt x="0" y="0"/>
                </a:moveTo>
                <a:lnTo>
                  <a:pt x="1471443" y="0"/>
                </a:lnTo>
                <a:lnTo>
                  <a:pt x="1471443" y="1644070"/>
                </a:lnTo>
                <a:lnTo>
                  <a:pt x="0" y="16440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TextBox 15"/>
          <p:cNvSpPr txBox="1"/>
          <p:nvPr/>
        </p:nvSpPr>
        <p:spPr>
          <a:xfrm>
            <a:off x="1028700" y="3864409"/>
            <a:ext cx="16312003" cy="2976633"/>
          </a:xfrm>
          <a:prstGeom prst="rect">
            <a:avLst/>
          </a:prstGeom>
        </p:spPr>
        <p:txBody>
          <a:bodyPr lIns="0" tIns="0" rIns="0" bIns="0" rtlCol="0" anchor="t">
            <a:spAutoFit/>
          </a:bodyPr>
          <a:lstStyle/>
          <a:p>
            <a:pPr algn="ctr">
              <a:lnSpc>
                <a:spcPts val="10509"/>
              </a:lnSpc>
            </a:pPr>
            <a:r>
              <a:rPr lang="en-US" sz="9914">
                <a:solidFill>
                  <a:srgbClr val="000000"/>
                </a:solidFill>
                <a:latin typeface="Arsenica Antiqua Bold"/>
              </a:rPr>
              <a:t>Model Evaluation &amp; Visualization Code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ECCF"/>
        </a:solidFill>
        <a:effectLst/>
      </p:bgPr>
    </p:bg>
    <p:spTree>
      <p:nvGrpSpPr>
        <p:cNvPr id="1" name=""/>
        <p:cNvGrpSpPr/>
        <p:nvPr/>
      </p:nvGrpSpPr>
      <p:grpSpPr>
        <a:xfrm>
          <a:off x="0" y="0"/>
          <a:ext cx="0" cy="0"/>
          <a:chOff x="0" y="0"/>
          <a:chExt cx="0" cy="0"/>
        </a:xfrm>
      </p:grpSpPr>
      <p:sp>
        <p:nvSpPr>
          <p:cNvPr id="2" name="Freeform 2"/>
          <p:cNvSpPr/>
          <p:nvPr/>
        </p:nvSpPr>
        <p:spPr>
          <a:xfrm rot="-1551174">
            <a:off x="-2934203" y="9398528"/>
            <a:ext cx="4123710" cy="1776944"/>
          </a:xfrm>
          <a:custGeom>
            <a:avLst/>
            <a:gdLst/>
            <a:ahLst/>
            <a:cxnLst/>
            <a:rect l="l" t="t" r="r" b="b"/>
            <a:pathLst>
              <a:path w="4123710" h="1776944">
                <a:moveTo>
                  <a:pt x="0" y="0"/>
                </a:moveTo>
                <a:lnTo>
                  <a:pt x="4123710" y="0"/>
                </a:lnTo>
                <a:lnTo>
                  <a:pt x="4123710" y="1776944"/>
                </a:lnTo>
                <a:lnTo>
                  <a:pt x="0" y="17769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205424">
            <a:off x="7681695" y="-1847573"/>
            <a:ext cx="4254023" cy="4114800"/>
          </a:xfrm>
          <a:custGeom>
            <a:avLst/>
            <a:gdLst/>
            <a:ahLst/>
            <a:cxnLst/>
            <a:rect l="l" t="t" r="r" b="b"/>
            <a:pathLst>
              <a:path w="4254023" h="4114800">
                <a:moveTo>
                  <a:pt x="0" y="0"/>
                </a:moveTo>
                <a:lnTo>
                  <a:pt x="4254023" y="0"/>
                </a:lnTo>
                <a:lnTo>
                  <a:pt x="42540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949719">
            <a:off x="13985189" y="7277890"/>
            <a:ext cx="5008984" cy="4845054"/>
          </a:xfrm>
          <a:custGeom>
            <a:avLst/>
            <a:gdLst/>
            <a:ahLst/>
            <a:cxnLst/>
            <a:rect l="l" t="t" r="r" b="b"/>
            <a:pathLst>
              <a:path w="5008984" h="4845054">
                <a:moveTo>
                  <a:pt x="0" y="0"/>
                </a:moveTo>
                <a:lnTo>
                  <a:pt x="5008984" y="0"/>
                </a:lnTo>
                <a:lnTo>
                  <a:pt x="5008984" y="4845053"/>
                </a:lnTo>
                <a:lnTo>
                  <a:pt x="0" y="4845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825784" y="1172857"/>
            <a:ext cx="12541067" cy="1811547"/>
          </a:xfrm>
          <a:custGeom>
            <a:avLst/>
            <a:gdLst/>
            <a:ahLst/>
            <a:cxnLst/>
            <a:rect l="l" t="t" r="r" b="b"/>
            <a:pathLst>
              <a:path w="12541067" h="1811547">
                <a:moveTo>
                  <a:pt x="0" y="0"/>
                </a:moveTo>
                <a:lnTo>
                  <a:pt x="12541068" y="0"/>
                </a:lnTo>
                <a:lnTo>
                  <a:pt x="12541068" y="1811548"/>
                </a:lnTo>
                <a:lnTo>
                  <a:pt x="0" y="1811548"/>
                </a:lnTo>
                <a:lnTo>
                  <a:pt x="0" y="0"/>
                </a:lnTo>
                <a:close/>
              </a:path>
            </a:pathLst>
          </a:custGeom>
          <a:blipFill>
            <a:blip r:embed="rId8"/>
            <a:stretch>
              <a:fillRect t="-4600" b="-4600"/>
            </a:stretch>
          </a:blipFill>
        </p:spPr>
      </p:sp>
      <p:grpSp>
        <p:nvGrpSpPr>
          <p:cNvPr id="6" name="Group 6"/>
          <p:cNvGrpSpPr/>
          <p:nvPr/>
        </p:nvGrpSpPr>
        <p:grpSpPr>
          <a:xfrm>
            <a:off x="825784" y="3222463"/>
            <a:ext cx="16964080" cy="4253112"/>
            <a:chOff x="0" y="0"/>
            <a:chExt cx="4506020" cy="1129717"/>
          </a:xfrm>
        </p:grpSpPr>
        <p:sp>
          <p:nvSpPr>
            <p:cNvPr id="7" name="Freeform 7"/>
            <p:cNvSpPr/>
            <p:nvPr/>
          </p:nvSpPr>
          <p:spPr>
            <a:xfrm>
              <a:off x="0" y="0"/>
              <a:ext cx="4506020" cy="1129717"/>
            </a:xfrm>
            <a:custGeom>
              <a:avLst/>
              <a:gdLst/>
              <a:ahLst/>
              <a:cxnLst/>
              <a:rect l="l" t="t" r="r" b="b"/>
              <a:pathLst>
                <a:path w="4506020" h="1129717">
                  <a:moveTo>
                    <a:pt x="23275" y="0"/>
                  </a:moveTo>
                  <a:lnTo>
                    <a:pt x="4482745" y="0"/>
                  </a:lnTo>
                  <a:cubicBezTo>
                    <a:pt x="4488918" y="0"/>
                    <a:pt x="4494838" y="2452"/>
                    <a:pt x="4499203" y="6817"/>
                  </a:cubicBezTo>
                  <a:cubicBezTo>
                    <a:pt x="4503568" y="11182"/>
                    <a:pt x="4506020" y="17102"/>
                    <a:pt x="4506020" y="23275"/>
                  </a:cubicBezTo>
                  <a:lnTo>
                    <a:pt x="4506020" y="1106442"/>
                  </a:lnTo>
                  <a:cubicBezTo>
                    <a:pt x="4506020" y="1112615"/>
                    <a:pt x="4503568" y="1118535"/>
                    <a:pt x="4499203" y="1122900"/>
                  </a:cubicBezTo>
                  <a:cubicBezTo>
                    <a:pt x="4494838" y="1127265"/>
                    <a:pt x="4488918" y="1129717"/>
                    <a:pt x="4482745" y="1129717"/>
                  </a:cubicBezTo>
                  <a:lnTo>
                    <a:pt x="23275" y="1129717"/>
                  </a:lnTo>
                  <a:cubicBezTo>
                    <a:pt x="17102" y="1129717"/>
                    <a:pt x="11182" y="1127265"/>
                    <a:pt x="6817" y="1122900"/>
                  </a:cubicBezTo>
                  <a:cubicBezTo>
                    <a:pt x="2452" y="1118535"/>
                    <a:pt x="0" y="1112615"/>
                    <a:pt x="0" y="1106442"/>
                  </a:cubicBezTo>
                  <a:lnTo>
                    <a:pt x="0" y="23275"/>
                  </a:lnTo>
                  <a:cubicBezTo>
                    <a:pt x="0" y="17102"/>
                    <a:pt x="2452" y="11182"/>
                    <a:pt x="6817" y="6817"/>
                  </a:cubicBezTo>
                  <a:cubicBezTo>
                    <a:pt x="11182" y="2452"/>
                    <a:pt x="17102" y="0"/>
                    <a:pt x="23275" y="0"/>
                  </a:cubicBezTo>
                  <a:close/>
                </a:path>
              </a:pathLst>
            </a:custGeom>
            <a:solidFill>
              <a:srgbClr val="E6532C"/>
            </a:solidFill>
          </p:spPr>
        </p:sp>
        <p:sp>
          <p:nvSpPr>
            <p:cNvPr id="8" name="TextBox 8"/>
            <p:cNvSpPr txBox="1"/>
            <p:nvPr/>
          </p:nvSpPr>
          <p:spPr>
            <a:xfrm>
              <a:off x="0" y="-9525"/>
              <a:ext cx="4506020" cy="1139242"/>
            </a:xfrm>
            <a:prstGeom prst="rect">
              <a:avLst/>
            </a:prstGeom>
          </p:spPr>
          <p:txBody>
            <a:bodyPr lIns="50800" tIns="50800" rIns="50800" bIns="50800" rtlCol="0" anchor="ctr"/>
            <a:lstStyle/>
            <a:p>
              <a:pPr algn="ctr">
                <a:lnSpc>
                  <a:spcPts val="3145"/>
                </a:lnSpc>
              </a:pPr>
              <a:endParaRPr/>
            </a:p>
          </p:txBody>
        </p:sp>
      </p:grpSp>
      <p:sp>
        <p:nvSpPr>
          <p:cNvPr id="9" name="TextBox 9"/>
          <p:cNvSpPr txBox="1"/>
          <p:nvPr/>
        </p:nvSpPr>
        <p:spPr>
          <a:xfrm>
            <a:off x="825784" y="3377345"/>
            <a:ext cx="16636431" cy="4098230"/>
          </a:xfrm>
          <a:prstGeom prst="rect">
            <a:avLst/>
          </a:prstGeom>
        </p:spPr>
        <p:txBody>
          <a:bodyPr lIns="0" tIns="0" rIns="0" bIns="0" rtlCol="0" anchor="t">
            <a:spAutoFit/>
          </a:bodyPr>
          <a:lstStyle/>
          <a:p>
            <a:pPr marL="563384" lvl="1" indent="-281692" algn="just">
              <a:lnSpc>
                <a:spcPts val="3261"/>
              </a:lnSpc>
              <a:buFont typeface="Arial"/>
              <a:buChar char="•"/>
            </a:pPr>
            <a:r>
              <a:rPr lang="en-US" sz="2609">
                <a:solidFill>
                  <a:srgbClr val="000000"/>
                </a:solidFill>
                <a:latin typeface="Glacial Indifference Bold"/>
              </a:rPr>
              <a:t>fig = plt.figure():</a:t>
            </a:r>
            <a:r>
              <a:rPr lang="en-US" sz="2609">
                <a:solidFill>
                  <a:srgbClr val="000000"/>
                </a:solidFill>
                <a:latin typeface="Glacial Indifference"/>
              </a:rPr>
              <a:t> Membuat objek figure menggunakan Matplotlib untuk menampung plot yang akan dibuat.</a:t>
            </a:r>
          </a:p>
          <a:p>
            <a:pPr marL="563384" lvl="1" indent="-281692" algn="just">
              <a:lnSpc>
                <a:spcPts val="3261"/>
              </a:lnSpc>
              <a:buFont typeface="Arial"/>
              <a:buChar char="•"/>
            </a:pPr>
            <a:r>
              <a:rPr lang="en-US" sz="2609">
                <a:solidFill>
                  <a:srgbClr val="000000"/>
                </a:solidFill>
                <a:latin typeface="Glacial Indifference Bold"/>
              </a:rPr>
              <a:t>plt.plot(history.history['val_accuracy'], color='teal', label='Validation_Accuracy')</a:t>
            </a:r>
            <a:r>
              <a:rPr lang="en-US" sz="2609">
                <a:solidFill>
                  <a:srgbClr val="000000"/>
                </a:solidFill>
                <a:latin typeface="Glacial Indifference"/>
              </a:rPr>
              <a:t>: Menggambar garis plot untuk akurasi pada data validasi (val_accuracy) dari setiap epoch saat proses pelatihan. Garis ini akan berwarna teal.</a:t>
            </a:r>
          </a:p>
          <a:p>
            <a:pPr marL="563384" lvl="1" indent="-281692" algn="just">
              <a:lnSpc>
                <a:spcPts val="3261"/>
              </a:lnSpc>
              <a:buFont typeface="Arial"/>
              <a:buChar char="•"/>
            </a:pPr>
            <a:r>
              <a:rPr lang="en-US" sz="2609">
                <a:solidFill>
                  <a:srgbClr val="000000"/>
                </a:solidFill>
                <a:latin typeface="Glacial Indifference Bold"/>
              </a:rPr>
              <a:t>plt.plot(history.history['accuracy'], color='orange', label='Train_Accuracy')</a:t>
            </a:r>
            <a:r>
              <a:rPr lang="en-US" sz="2609">
                <a:solidFill>
                  <a:srgbClr val="000000"/>
                </a:solidFill>
                <a:latin typeface="Glacial Indifference"/>
              </a:rPr>
              <a:t>: Menggambar garis plot untuk akurasi pada data latih (accuracy) dari setiap epoch saat proses pelatihan. Garis ini akan berwarna orange.</a:t>
            </a:r>
          </a:p>
          <a:p>
            <a:pPr marL="563384" lvl="1" indent="-281692" algn="just">
              <a:lnSpc>
                <a:spcPts val="3261"/>
              </a:lnSpc>
              <a:buFont typeface="Arial"/>
              <a:buChar char="•"/>
            </a:pPr>
            <a:r>
              <a:rPr lang="en-US" sz="2609">
                <a:solidFill>
                  <a:srgbClr val="000000"/>
                </a:solidFill>
                <a:latin typeface="Glacial Indifference Bold"/>
              </a:rPr>
              <a:t>plt.legend(loc="upper left")</a:t>
            </a:r>
            <a:r>
              <a:rPr lang="en-US" sz="2609">
                <a:solidFill>
                  <a:srgbClr val="000000"/>
                </a:solidFill>
                <a:latin typeface="Glacial Indifference"/>
              </a:rPr>
              <a:t>: Menambahkan legenda pada plot yang menunjukkan label dari setiap garis plot (Validation_Accuracy dan Train_Accuracy). loc="upper left" menempatkan legenda di bagian kiri atas plot.</a:t>
            </a:r>
          </a:p>
          <a:p>
            <a:pPr marL="563384" lvl="1" indent="-281692" algn="just">
              <a:lnSpc>
                <a:spcPts val="3261"/>
              </a:lnSpc>
              <a:buFont typeface="Arial"/>
              <a:buChar char="•"/>
            </a:pPr>
            <a:r>
              <a:rPr lang="en-US" sz="2609">
                <a:solidFill>
                  <a:srgbClr val="000000"/>
                </a:solidFill>
                <a:latin typeface="Glacial Indifference Bold"/>
              </a:rPr>
              <a:t>plt.show()</a:t>
            </a:r>
            <a:r>
              <a:rPr lang="en-US" sz="2609">
                <a:solidFill>
                  <a:srgbClr val="000000"/>
                </a:solidFill>
                <a:latin typeface="Glacial Indifference"/>
              </a:rPr>
              <a:t>: Menampilkan plot yang telah digambar.</a:t>
            </a:r>
          </a:p>
          <a:p>
            <a:pPr algn="just">
              <a:lnSpc>
                <a:spcPts val="3261"/>
              </a:lnSpc>
            </a:pPr>
            <a:endParaRPr lang="en-US" sz="2609">
              <a:solidFill>
                <a:srgbClr val="000000"/>
              </a:solidFill>
              <a:latin typeface="Glacial Indifference"/>
            </a:endParaRPr>
          </a:p>
        </p:txBody>
      </p:sp>
      <p:sp>
        <p:nvSpPr>
          <p:cNvPr id="10" name="TextBox 10"/>
          <p:cNvSpPr txBox="1"/>
          <p:nvPr/>
        </p:nvSpPr>
        <p:spPr>
          <a:xfrm>
            <a:off x="1338264" y="7989774"/>
            <a:ext cx="11879737" cy="1571625"/>
          </a:xfrm>
          <a:prstGeom prst="rect">
            <a:avLst/>
          </a:prstGeom>
        </p:spPr>
        <p:txBody>
          <a:bodyPr lIns="0" tIns="0" rIns="0" bIns="0" rtlCol="0" anchor="t">
            <a:spAutoFit/>
          </a:bodyPr>
          <a:lstStyle/>
          <a:p>
            <a:pPr algn="just">
              <a:lnSpc>
                <a:spcPts val="3118"/>
              </a:lnSpc>
              <a:spcBef>
                <a:spcPct val="0"/>
              </a:spcBef>
            </a:pPr>
            <a:r>
              <a:rPr lang="en-US" sz="2598" spc="129">
                <a:solidFill>
                  <a:srgbClr val="000000"/>
                </a:solidFill>
                <a:latin typeface="Glacial Indifference"/>
              </a:rPr>
              <a:t>Dengan plot ini, kita akan dapat memvisualisasikan bagaimana akurasi model. Hal ini juga dapat membantu untuk melihat apakah terjadi overfitting atau underfitting. Plot ini juga membantu untuk mengevaluasi performa keseluruhan dari model itu sendiri.</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ECCF"/>
        </a:solidFill>
        <a:effectLst/>
      </p:bgPr>
    </p:bg>
    <p:spTree>
      <p:nvGrpSpPr>
        <p:cNvPr id="1" name=""/>
        <p:cNvGrpSpPr/>
        <p:nvPr/>
      </p:nvGrpSpPr>
      <p:grpSpPr>
        <a:xfrm>
          <a:off x="0" y="0"/>
          <a:ext cx="0" cy="0"/>
          <a:chOff x="0" y="0"/>
          <a:chExt cx="0" cy="0"/>
        </a:xfrm>
      </p:grpSpPr>
      <p:sp>
        <p:nvSpPr>
          <p:cNvPr id="2" name="Freeform 2"/>
          <p:cNvSpPr/>
          <p:nvPr/>
        </p:nvSpPr>
        <p:spPr>
          <a:xfrm rot="-1551174">
            <a:off x="-2934203" y="9398528"/>
            <a:ext cx="4123710" cy="1776944"/>
          </a:xfrm>
          <a:custGeom>
            <a:avLst/>
            <a:gdLst/>
            <a:ahLst/>
            <a:cxnLst/>
            <a:rect l="l" t="t" r="r" b="b"/>
            <a:pathLst>
              <a:path w="4123710" h="1776944">
                <a:moveTo>
                  <a:pt x="0" y="0"/>
                </a:moveTo>
                <a:lnTo>
                  <a:pt x="4123710" y="0"/>
                </a:lnTo>
                <a:lnTo>
                  <a:pt x="4123710" y="1776944"/>
                </a:lnTo>
                <a:lnTo>
                  <a:pt x="0" y="17769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205424">
            <a:off x="7681695" y="-1847573"/>
            <a:ext cx="4254023" cy="4114800"/>
          </a:xfrm>
          <a:custGeom>
            <a:avLst/>
            <a:gdLst/>
            <a:ahLst/>
            <a:cxnLst/>
            <a:rect l="l" t="t" r="r" b="b"/>
            <a:pathLst>
              <a:path w="4254023" h="4114800">
                <a:moveTo>
                  <a:pt x="0" y="0"/>
                </a:moveTo>
                <a:lnTo>
                  <a:pt x="4254023" y="0"/>
                </a:lnTo>
                <a:lnTo>
                  <a:pt x="42540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498136" y="3054081"/>
            <a:ext cx="17291729" cy="3625011"/>
            <a:chOff x="0" y="0"/>
            <a:chExt cx="4593051" cy="962880"/>
          </a:xfrm>
        </p:grpSpPr>
        <p:sp>
          <p:nvSpPr>
            <p:cNvPr id="5" name="Freeform 5"/>
            <p:cNvSpPr/>
            <p:nvPr/>
          </p:nvSpPr>
          <p:spPr>
            <a:xfrm>
              <a:off x="0" y="0"/>
              <a:ext cx="4593051" cy="962880"/>
            </a:xfrm>
            <a:custGeom>
              <a:avLst/>
              <a:gdLst/>
              <a:ahLst/>
              <a:cxnLst/>
              <a:rect l="l" t="t" r="r" b="b"/>
              <a:pathLst>
                <a:path w="4593051" h="962880">
                  <a:moveTo>
                    <a:pt x="22834" y="0"/>
                  </a:moveTo>
                  <a:lnTo>
                    <a:pt x="4570217" y="0"/>
                  </a:lnTo>
                  <a:cubicBezTo>
                    <a:pt x="4576273" y="0"/>
                    <a:pt x="4582081" y="2406"/>
                    <a:pt x="4586363" y="6688"/>
                  </a:cubicBezTo>
                  <a:cubicBezTo>
                    <a:pt x="4590645" y="10970"/>
                    <a:pt x="4593051" y="16778"/>
                    <a:pt x="4593051" y="22834"/>
                  </a:cubicBezTo>
                  <a:lnTo>
                    <a:pt x="4593051" y="940046"/>
                  </a:lnTo>
                  <a:cubicBezTo>
                    <a:pt x="4593051" y="952657"/>
                    <a:pt x="4582828" y="962880"/>
                    <a:pt x="4570217" y="962880"/>
                  </a:cubicBezTo>
                  <a:lnTo>
                    <a:pt x="22834" y="962880"/>
                  </a:lnTo>
                  <a:cubicBezTo>
                    <a:pt x="10223" y="962880"/>
                    <a:pt x="0" y="952657"/>
                    <a:pt x="0" y="940046"/>
                  </a:cubicBezTo>
                  <a:lnTo>
                    <a:pt x="0" y="22834"/>
                  </a:lnTo>
                  <a:cubicBezTo>
                    <a:pt x="0" y="10223"/>
                    <a:pt x="10223" y="0"/>
                    <a:pt x="22834" y="0"/>
                  </a:cubicBezTo>
                  <a:close/>
                </a:path>
              </a:pathLst>
            </a:custGeom>
            <a:solidFill>
              <a:srgbClr val="E6532C"/>
            </a:solidFill>
          </p:spPr>
        </p:sp>
        <p:sp>
          <p:nvSpPr>
            <p:cNvPr id="6" name="TextBox 6"/>
            <p:cNvSpPr txBox="1"/>
            <p:nvPr/>
          </p:nvSpPr>
          <p:spPr>
            <a:xfrm>
              <a:off x="0" y="-9525"/>
              <a:ext cx="4593051" cy="972405"/>
            </a:xfrm>
            <a:prstGeom prst="rect">
              <a:avLst/>
            </a:prstGeom>
          </p:spPr>
          <p:txBody>
            <a:bodyPr lIns="50800" tIns="50800" rIns="50800" bIns="50800" rtlCol="0" anchor="ctr"/>
            <a:lstStyle/>
            <a:p>
              <a:pPr algn="ctr">
                <a:lnSpc>
                  <a:spcPts val="3145"/>
                </a:lnSpc>
              </a:pPr>
              <a:endParaRPr/>
            </a:p>
          </p:txBody>
        </p:sp>
      </p:grpSp>
      <p:sp>
        <p:nvSpPr>
          <p:cNvPr id="7" name="Freeform 7"/>
          <p:cNvSpPr/>
          <p:nvPr/>
        </p:nvSpPr>
        <p:spPr>
          <a:xfrm rot="6949719">
            <a:off x="14099489" y="8039890"/>
            <a:ext cx="5008984" cy="4845054"/>
          </a:xfrm>
          <a:custGeom>
            <a:avLst/>
            <a:gdLst/>
            <a:ahLst/>
            <a:cxnLst/>
            <a:rect l="l" t="t" r="r" b="b"/>
            <a:pathLst>
              <a:path w="5008984" h="4845054">
                <a:moveTo>
                  <a:pt x="0" y="0"/>
                </a:moveTo>
                <a:lnTo>
                  <a:pt x="5008984" y="0"/>
                </a:lnTo>
                <a:lnTo>
                  <a:pt x="5008984" y="4845053"/>
                </a:lnTo>
                <a:lnTo>
                  <a:pt x="0" y="4845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922130" y="802871"/>
            <a:ext cx="11590885" cy="2069801"/>
          </a:xfrm>
          <a:custGeom>
            <a:avLst/>
            <a:gdLst/>
            <a:ahLst/>
            <a:cxnLst/>
            <a:rect l="l" t="t" r="r" b="b"/>
            <a:pathLst>
              <a:path w="11590885" h="2069801">
                <a:moveTo>
                  <a:pt x="0" y="0"/>
                </a:moveTo>
                <a:lnTo>
                  <a:pt x="11590885" y="0"/>
                </a:lnTo>
                <a:lnTo>
                  <a:pt x="11590885" y="2069801"/>
                </a:lnTo>
                <a:lnTo>
                  <a:pt x="0" y="2069801"/>
                </a:lnTo>
                <a:lnTo>
                  <a:pt x="0" y="0"/>
                </a:lnTo>
                <a:close/>
              </a:path>
            </a:pathLst>
          </a:custGeom>
          <a:blipFill>
            <a:blip r:embed="rId8"/>
            <a:stretch>
              <a:fillRect/>
            </a:stretch>
          </a:blipFill>
        </p:spPr>
      </p:sp>
      <p:sp>
        <p:nvSpPr>
          <p:cNvPr id="9" name="TextBox 9"/>
          <p:cNvSpPr txBox="1"/>
          <p:nvPr/>
        </p:nvSpPr>
        <p:spPr>
          <a:xfrm>
            <a:off x="610575" y="3158819"/>
            <a:ext cx="16960281" cy="3688655"/>
          </a:xfrm>
          <a:prstGeom prst="rect">
            <a:avLst/>
          </a:prstGeom>
        </p:spPr>
        <p:txBody>
          <a:bodyPr lIns="0" tIns="0" rIns="0" bIns="0" rtlCol="0" anchor="t">
            <a:spAutoFit/>
          </a:bodyPr>
          <a:lstStyle/>
          <a:p>
            <a:pPr marL="563384" lvl="1" indent="-281692" algn="just">
              <a:lnSpc>
                <a:spcPts val="3261"/>
              </a:lnSpc>
              <a:buFont typeface="Arial"/>
              <a:buChar char="•"/>
            </a:pPr>
            <a:r>
              <a:rPr lang="en-US" sz="2609">
                <a:solidFill>
                  <a:srgbClr val="000000"/>
                </a:solidFill>
                <a:latin typeface="Glacial Indifference Bold"/>
              </a:rPr>
              <a:t>fig = plt.figure()</a:t>
            </a:r>
            <a:r>
              <a:rPr lang="en-US" sz="2609">
                <a:solidFill>
                  <a:srgbClr val="000000"/>
                </a:solidFill>
                <a:latin typeface="Glacial Indifference"/>
              </a:rPr>
              <a:t>: Membuat objek figure menggunakan Matplotlib untuk menampung plot yang akan dibuat.</a:t>
            </a:r>
          </a:p>
          <a:p>
            <a:pPr marL="563384" lvl="1" indent="-281692" algn="just">
              <a:lnSpc>
                <a:spcPts val="3261"/>
              </a:lnSpc>
              <a:buFont typeface="Arial"/>
              <a:buChar char="•"/>
            </a:pPr>
            <a:r>
              <a:rPr lang="en-US" sz="2609">
                <a:solidFill>
                  <a:srgbClr val="000000"/>
                </a:solidFill>
                <a:latin typeface="Glacial Indifference Bold"/>
              </a:rPr>
              <a:t>plt.plot(history.history['val_loss'], color='blue', label='Validation_Loss')</a:t>
            </a:r>
            <a:r>
              <a:rPr lang="en-US" sz="2609">
                <a:solidFill>
                  <a:srgbClr val="000000"/>
                </a:solidFill>
                <a:latin typeface="Glacial Indifference"/>
              </a:rPr>
              <a:t>: Menggambar garis plot untuk loss pada data validasi (val_loss) dari setiap epoch saat proses pelatihan. Garis ini akan berwarna biru.</a:t>
            </a:r>
          </a:p>
          <a:p>
            <a:pPr marL="563384" lvl="1" indent="-281692" algn="just">
              <a:lnSpc>
                <a:spcPts val="3261"/>
              </a:lnSpc>
              <a:buFont typeface="Arial"/>
              <a:buChar char="•"/>
            </a:pPr>
            <a:r>
              <a:rPr lang="en-US" sz="2609">
                <a:solidFill>
                  <a:srgbClr val="000000"/>
                </a:solidFill>
                <a:latin typeface="Glacial Indifference Bold"/>
              </a:rPr>
              <a:t>plt.plot(history.history['loss'], color='red', label='Train_Loss')</a:t>
            </a:r>
            <a:r>
              <a:rPr lang="en-US" sz="2609">
                <a:solidFill>
                  <a:srgbClr val="000000"/>
                </a:solidFill>
                <a:latin typeface="Glacial Indifference"/>
              </a:rPr>
              <a:t>: Menggambar garis plot untuk loss pada data latih (loss) dari setiap epoch saat proses pelatihan. Garis ini akan berwarna merah.</a:t>
            </a:r>
          </a:p>
          <a:p>
            <a:pPr marL="563384" lvl="1" indent="-281692" algn="just">
              <a:lnSpc>
                <a:spcPts val="3261"/>
              </a:lnSpc>
              <a:buFont typeface="Arial"/>
              <a:buChar char="•"/>
            </a:pPr>
            <a:r>
              <a:rPr lang="en-US" sz="2609">
                <a:solidFill>
                  <a:srgbClr val="000000"/>
                </a:solidFill>
                <a:latin typeface="Glacial Indifference Bold"/>
              </a:rPr>
              <a:t>plt.legend(loc="upper left")</a:t>
            </a:r>
            <a:r>
              <a:rPr lang="en-US" sz="2609">
                <a:solidFill>
                  <a:srgbClr val="000000"/>
                </a:solidFill>
                <a:latin typeface="Glacial Indifference"/>
              </a:rPr>
              <a:t>: Menambahkan legenda pada plot yang menunjukkan label dari setiap garis plot (Validation_Loss dan Train_Loss). loc="upper left" menempatkan legenda di bagian kiri atas plot.</a:t>
            </a:r>
          </a:p>
          <a:p>
            <a:pPr marL="563384" lvl="1" indent="-281692" algn="just">
              <a:lnSpc>
                <a:spcPts val="3261"/>
              </a:lnSpc>
              <a:buFont typeface="Arial"/>
              <a:buChar char="•"/>
            </a:pPr>
            <a:r>
              <a:rPr lang="en-US" sz="2609">
                <a:solidFill>
                  <a:srgbClr val="000000"/>
                </a:solidFill>
                <a:latin typeface="Glacial Indifference Bold"/>
              </a:rPr>
              <a:t>plt.show()</a:t>
            </a:r>
            <a:r>
              <a:rPr lang="en-US" sz="2609">
                <a:solidFill>
                  <a:srgbClr val="000000"/>
                </a:solidFill>
                <a:latin typeface="Glacial Indifference"/>
              </a:rPr>
              <a:t>: Menampilkan plot yang telah digambar</a:t>
            </a:r>
          </a:p>
          <a:p>
            <a:pPr algn="just">
              <a:lnSpc>
                <a:spcPts val="3261"/>
              </a:lnSpc>
            </a:pPr>
            <a:endParaRPr lang="en-US" sz="2609">
              <a:solidFill>
                <a:srgbClr val="000000"/>
              </a:solidFill>
              <a:latin typeface="Glacial Indifference"/>
            </a:endParaRPr>
          </a:p>
        </p:txBody>
      </p:sp>
      <p:sp>
        <p:nvSpPr>
          <p:cNvPr id="10" name="TextBox 10"/>
          <p:cNvSpPr txBox="1"/>
          <p:nvPr/>
        </p:nvSpPr>
        <p:spPr>
          <a:xfrm>
            <a:off x="922130" y="7305675"/>
            <a:ext cx="16337170" cy="1962150"/>
          </a:xfrm>
          <a:prstGeom prst="rect">
            <a:avLst/>
          </a:prstGeom>
        </p:spPr>
        <p:txBody>
          <a:bodyPr lIns="0" tIns="0" rIns="0" bIns="0" rtlCol="0" anchor="t">
            <a:spAutoFit/>
          </a:bodyPr>
          <a:lstStyle/>
          <a:p>
            <a:pPr algn="just">
              <a:lnSpc>
                <a:spcPts val="3127"/>
              </a:lnSpc>
              <a:spcBef>
                <a:spcPct val="0"/>
              </a:spcBef>
            </a:pPr>
            <a:r>
              <a:rPr lang="en-US" sz="2606" spc="130">
                <a:solidFill>
                  <a:srgbClr val="000000"/>
                </a:solidFill>
                <a:latin typeface="Glacial Indifference"/>
              </a:rPr>
              <a:t>Plot ini membantu untuk melihat bagaimana loss pada data berubah sepanjang waktu (epochs) selama proses pelatihan. Tujuan utamanya adalah untuk memantau tingkat kesalahan model alexnet. Jika loss pada data validasi lebih tinggi daripada loss pada data latih, ini dapat menunjukkan indikasi overfitting. Sedangkan jika loss pada kedua data cenderung tinggi, ini mungkin menunjukkan underfitting. Plot ini membantu dalam penilaian performa keseluruhan model alexnet ini.</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86B9FF"/>
        </a:solidFill>
        <a:effectLst/>
      </p:bgPr>
    </p:bg>
    <p:spTree>
      <p:nvGrpSpPr>
        <p:cNvPr id="1" name=""/>
        <p:cNvGrpSpPr/>
        <p:nvPr/>
      </p:nvGrpSpPr>
      <p:grpSpPr>
        <a:xfrm>
          <a:off x="0" y="0"/>
          <a:ext cx="0" cy="0"/>
          <a:chOff x="0" y="0"/>
          <a:chExt cx="0" cy="0"/>
        </a:xfrm>
      </p:grpSpPr>
      <p:sp>
        <p:nvSpPr>
          <p:cNvPr id="2" name="Freeform 2"/>
          <p:cNvSpPr/>
          <p:nvPr/>
        </p:nvSpPr>
        <p:spPr>
          <a:xfrm rot="545449">
            <a:off x="-3285809" y="-4319191"/>
            <a:ext cx="14728790" cy="8301682"/>
          </a:xfrm>
          <a:custGeom>
            <a:avLst/>
            <a:gdLst/>
            <a:ahLst/>
            <a:cxnLst/>
            <a:rect l="l" t="t" r="r" b="b"/>
            <a:pathLst>
              <a:path w="14728790" h="8301682">
                <a:moveTo>
                  <a:pt x="0" y="0"/>
                </a:moveTo>
                <a:lnTo>
                  <a:pt x="14728790" y="0"/>
                </a:lnTo>
                <a:lnTo>
                  <a:pt x="14728790" y="8301682"/>
                </a:lnTo>
                <a:lnTo>
                  <a:pt x="0" y="83016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6389105" y="5941651"/>
            <a:ext cx="14728790" cy="8301682"/>
          </a:xfrm>
          <a:custGeom>
            <a:avLst/>
            <a:gdLst/>
            <a:ahLst/>
            <a:cxnLst/>
            <a:rect l="l" t="t" r="r" b="b"/>
            <a:pathLst>
              <a:path w="14728790" h="8301682">
                <a:moveTo>
                  <a:pt x="14728790" y="8301682"/>
                </a:moveTo>
                <a:lnTo>
                  <a:pt x="0" y="8301682"/>
                </a:lnTo>
                <a:lnTo>
                  <a:pt x="0" y="0"/>
                </a:lnTo>
                <a:lnTo>
                  <a:pt x="14728790" y="0"/>
                </a:lnTo>
                <a:lnTo>
                  <a:pt x="14728790" y="830168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a:off x="1028678" y="9239250"/>
            <a:ext cx="16190670" cy="19050"/>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14291978" y="2037878"/>
            <a:ext cx="588846" cy="147317"/>
            <a:chOff x="0" y="0"/>
            <a:chExt cx="155087" cy="38800"/>
          </a:xfrm>
        </p:grpSpPr>
        <p:sp>
          <p:nvSpPr>
            <p:cNvPr id="6" name="Freeform 6"/>
            <p:cNvSpPr/>
            <p:nvPr/>
          </p:nvSpPr>
          <p:spPr>
            <a:xfrm>
              <a:off x="0" y="0"/>
              <a:ext cx="155087" cy="38800"/>
            </a:xfrm>
            <a:custGeom>
              <a:avLst/>
              <a:gdLst/>
              <a:ahLst/>
              <a:cxnLst/>
              <a:rect l="l" t="t" r="r" b="b"/>
              <a:pathLst>
                <a:path w="155087" h="38800">
                  <a:moveTo>
                    <a:pt x="19400" y="0"/>
                  </a:moveTo>
                  <a:lnTo>
                    <a:pt x="135687" y="0"/>
                  </a:lnTo>
                  <a:cubicBezTo>
                    <a:pt x="146401" y="0"/>
                    <a:pt x="155087" y="8686"/>
                    <a:pt x="155087" y="19400"/>
                  </a:cubicBezTo>
                  <a:lnTo>
                    <a:pt x="155087" y="19400"/>
                  </a:lnTo>
                  <a:cubicBezTo>
                    <a:pt x="155087" y="24545"/>
                    <a:pt x="153043" y="29479"/>
                    <a:pt x="149405" y="33118"/>
                  </a:cubicBezTo>
                  <a:cubicBezTo>
                    <a:pt x="145767" y="36756"/>
                    <a:pt x="140832" y="38800"/>
                    <a:pt x="135687" y="38800"/>
                  </a:cubicBezTo>
                  <a:lnTo>
                    <a:pt x="19400" y="38800"/>
                  </a:lnTo>
                  <a:cubicBezTo>
                    <a:pt x="14255" y="38800"/>
                    <a:pt x="9320" y="36756"/>
                    <a:pt x="5682" y="33118"/>
                  </a:cubicBezTo>
                  <a:cubicBezTo>
                    <a:pt x="2044" y="29479"/>
                    <a:pt x="0" y="24545"/>
                    <a:pt x="0" y="19400"/>
                  </a:cubicBezTo>
                  <a:lnTo>
                    <a:pt x="0" y="19400"/>
                  </a:lnTo>
                  <a:cubicBezTo>
                    <a:pt x="0" y="14255"/>
                    <a:pt x="2044" y="9320"/>
                    <a:pt x="5682" y="5682"/>
                  </a:cubicBezTo>
                  <a:cubicBezTo>
                    <a:pt x="9320" y="2044"/>
                    <a:pt x="14255" y="0"/>
                    <a:pt x="19400" y="0"/>
                  </a:cubicBezTo>
                  <a:close/>
                </a:path>
              </a:pathLst>
            </a:custGeom>
            <a:solidFill>
              <a:srgbClr val="1A1A1A"/>
            </a:solidFill>
          </p:spPr>
        </p:sp>
        <p:sp>
          <p:nvSpPr>
            <p:cNvPr id="7" name="TextBox 7"/>
            <p:cNvSpPr txBox="1"/>
            <p:nvPr/>
          </p:nvSpPr>
          <p:spPr>
            <a:xfrm>
              <a:off x="0" y="-95250"/>
              <a:ext cx="155087" cy="13405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655" y="1066800"/>
            <a:ext cx="16230645" cy="7967771"/>
          </a:xfrm>
          <a:custGeom>
            <a:avLst/>
            <a:gdLst/>
            <a:ahLst/>
            <a:cxnLst/>
            <a:rect l="l" t="t" r="r" b="b"/>
            <a:pathLst>
              <a:path w="16230645" h="7967771">
                <a:moveTo>
                  <a:pt x="0" y="0"/>
                </a:moveTo>
                <a:lnTo>
                  <a:pt x="16230645" y="0"/>
                </a:lnTo>
                <a:lnTo>
                  <a:pt x="16230645" y="7967771"/>
                </a:lnTo>
                <a:lnTo>
                  <a:pt x="0" y="79677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13785" y="2472739"/>
            <a:ext cx="1903272" cy="1884240"/>
          </a:xfrm>
          <a:custGeom>
            <a:avLst/>
            <a:gdLst/>
            <a:ahLst/>
            <a:cxnLst/>
            <a:rect l="l" t="t" r="r" b="b"/>
            <a:pathLst>
              <a:path w="1903272" h="1884240">
                <a:moveTo>
                  <a:pt x="0" y="0"/>
                </a:moveTo>
                <a:lnTo>
                  <a:pt x="1903272" y="0"/>
                </a:lnTo>
                <a:lnTo>
                  <a:pt x="1903272" y="1884240"/>
                </a:lnTo>
                <a:lnTo>
                  <a:pt x="0" y="18842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635195" y="3810538"/>
            <a:ext cx="1103921" cy="1092882"/>
          </a:xfrm>
          <a:custGeom>
            <a:avLst/>
            <a:gdLst/>
            <a:ahLst/>
            <a:cxnLst/>
            <a:rect l="l" t="t" r="r" b="b"/>
            <a:pathLst>
              <a:path w="1103921" h="1092882">
                <a:moveTo>
                  <a:pt x="0" y="0"/>
                </a:moveTo>
                <a:lnTo>
                  <a:pt x="1103922" y="0"/>
                </a:lnTo>
                <a:lnTo>
                  <a:pt x="1103922" y="1092882"/>
                </a:lnTo>
                <a:lnTo>
                  <a:pt x="0" y="10928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307664" y="7261859"/>
            <a:ext cx="1903272" cy="1884240"/>
          </a:xfrm>
          <a:custGeom>
            <a:avLst/>
            <a:gdLst/>
            <a:ahLst/>
            <a:cxnLst/>
            <a:rect l="l" t="t" r="r" b="b"/>
            <a:pathLst>
              <a:path w="1903272" h="1884240">
                <a:moveTo>
                  <a:pt x="0" y="0"/>
                </a:moveTo>
                <a:lnTo>
                  <a:pt x="1903272" y="0"/>
                </a:lnTo>
                <a:lnTo>
                  <a:pt x="1903272" y="1884240"/>
                </a:lnTo>
                <a:lnTo>
                  <a:pt x="0" y="18842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6859739" y="5760860"/>
            <a:ext cx="1103921" cy="1092882"/>
          </a:xfrm>
          <a:custGeom>
            <a:avLst/>
            <a:gdLst/>
            <a:ahLst/>
            <a:cxnLst/>
            <a:rect l="l" t="t" r="r" b="b"/>
            <a:pathLst>
              <a:path w="1103921" h="1092882">
                <a:moveTo>
                  <a:pt x="0" y="0"/>
                </a:moveTo>
                <a:lnTo>
                  <a:pt x="1103922" y="0"/>
                </a:lnTo>
                <a:lnTo>
                  <a:pt x="1103922" y="1092882"/>
                </a:lnTo>
                <a:lnTo>
                  <a:pt x="0" y="10928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6739493" y="3406615"/>
            <a:ext cx="1471443" cy="1644070"/>
          </a:xfrm>
          <a:custGeom>
            <a:avLst/>
            <a:gdLst/>
            <a:ahLst/>
            <a:cxnLst/>
            <a:rect l="l" t="t" r="r" b="b"/>
            <a:pathLst>
              <a:path w="1471443" h="1644070">
                <a:moveTo>
                  <a:pt x="0" y="0"/>
                </a:moveTo>
                <a:lnTo>
                  <a:pt x="1471443" y="0"/>
                </a:lnTo>
                <a:lnTo>
                  <a:pt x="1471443" y="1644071"/>
                </a:lnTo>
                <a:lnTo>
                  <a:pt x="0" y="16440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0" y="5848661"/>
            <a:ext cx="1471443" cy="1644070"/>
          </a:xfrm>
          <a:custGeom>
            <a:avLst/>
            <a:gdLst/>
            <a:ahLst/>
            <a:cxnLst/>
            <a:rect l="l" t="t" r="r" b="b"/>
            <a:pathLst>
              <a:path w="1471443" h="1644070">
                <a:moveTo>
                  <a:pt x="0" y="0"/>
                </a:moveTo>
                <a:lnTo>
                  <a:pt x="1471443" y="0"/>
                </a:lnTo>
                <a:lnTo>
                  <a:pt x="1471443" y="1644070"/>
                </a:lnTo>
                <a:lnTo>
                  <a:pt x="0" y="16440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TextBox 15"/>
          <p:cNvSpPr txBox="1"/>
          <p:nvPr/>
        </p:nvSpPr>
        <p:spPr>
          <a:xfrm>
            <a:off x="947297" y="4292168"/>
            <a:ext cx="16312003" cy="1643133"/>
          </a:xfrm>
          <a:prstGeom prst="rect">
            <a:avLst/>
          </a:prstGeom>
        </p:spPr>
        <p:txBody>
          <a:bodyPr lIns="0" tIns="0" rIns="0" bIns="0" rtlCol="0" anchor="t">
            <a:spAutoFit/>
          </a:bodyPr>
          <a:lstStyle/>
          <a:p>
            <a:pPr algn="ctr">
              <a:lnSpc>
                <a:spcPts val="10509"/>
              </a:lnSpc>
            </a:pPr>
            <a:r>
              <a:rPr lang="en-US" sz="9914">
                <a:solidFill>
                  <a:srgbClr val="000000"/>
                </a:solidFill>
                <a:latin typeface="Arsenica Antiqua Bold"/>
              </a:rPr>
              <a:t>GRAFIK EVALUASI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6A7B">
                <a:alpha val="100000"/>
              </a:srgbClr>
            </a:gs>
            <a:gs pos="100000">
              <a:srgbClr val="3C8B1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6517" y="5222942"/>
            <a:ext cx="1274222" cy="1460427"/>
          </a:xfrm>
          <a:custGeom>
            <a:avLst/>
            <a:gdLst/>
            <a:ahLst/>
            <a:cxnLst/>
            <a:rect l="l" t="t" r="r" b="b"/>
            <a:pathLst>
              <a:path w="1274222" h="1460427">
                <a:moveTo>
                  <a:pt x="0" y="0"/>
                </a:moveTo>
                <a:lnTo>
                  <a:pt x="1274223" y="0"/>
                </a:lnTo>
                <a:lnTo>
                  <a:pt x="1274223" y="1460427"/>
                </a:lnTo>
                <a:lnTo>
                  <a:pt x="0" y="1460427"/>
                </a:lnTo>
                <a:lnTo>
                  <a:pt x="0" y="0"/>
                </a:lnTo>
                <a:close/>
              </a:path>
            </a:pathLst>
          </a:custGeom>
          <a:blipFill>
            <a:blip r:embed="rId2"/>
            <a:stretch>
              <a:fillRect/>
            </a:stretch>
          </a:blipFill>
        </p:spPr>
      </p:sp>
      <p:sp>
        <p:nvSpPr>
          <p:cNvPr id="3" name="Freeform 3"/>
          <p:cNvSpPr/>
          <p:nvPr/>
        </p:nvSpPr>
        <p:spPr>
          <a:xfrm>
            <a:off x="7780723" y="334117"/>
            <a:ext cx="961905" cy="861306"/>
          </a:xfrm>
          <a:custGeom>
            <a:avLst/>
            <a:gdLst/>
            <a:ahLst/>
            <a:cxnLst/>
            <a:rect l="l" t="t" r="r" b="b"/>
            <a:pathLst>
              <a:path w="961905" h="861306">
                <a:moveTo>
                  <a:pt x="0" y="0"/>
                </a:moveTo>
                <a:lnTo>
                  <a:pt x="961905" y="0"/>
                </a:lnTo>
                <a:lnTo>
                  <a:pt x="961905" y="861306"/>
                </a:lnTo>
                <a:lnTo>
                  <a:pt x="0" y="861306"/>
                </a:lnTo>
                <a:lnTo>
                  <a:pt x="0" y="0"/>
                </a:lnTo>
                <a:close/>
              </a:path>
            </a:pathLst>
          </a:custGeom>
          <a:blipFill>
            <a:blip r:embed="rId3"/>
            <a:stretch>
              <a:fillRect/>
            </a:stretch>
          </a:blipFill>
        </p:spPr>
      </p:sp>
      <p:sp>
        <p:nvSpPr>
          <p:cNvPr id="4" name="Freeform 4"/>
          <p:cNvSpPr/>
          <p:nvPr/>
        </p:nvSpPr>
        <p:spPr>
          <a:xfrm>
            <a:off x="-465480" y="-411415"/>
            <a:ext cx="2292484" cy="2177859"/>
          </a:xfrm>
          <a:custGeom>
            <a:avLst/>
            <a:gdLst/>
            <a:ahLst/>
            <a:cxnLst/>
            <a:rect l="l" t="t" r="r" b="b"/>
            <a:pathLst>
              <a:path w="2292484" h="2177859">
                <a:moveTo>
                  <a:pt x="0" y="0"/>
                </a:moveTo>
                <a:lnTo>
                  <a:pt x="2292484" y="0"/>
                </a:lnTo>
                <a:lnTo>
                  <a:pt x="2292484" y="2177860"/>
                </a:lnTo>
                <a:lnTo>
                  <a:pt x="0" y="2177860"/>
                </a:lnTo>
                <a:lnTo>
                  <a:pt x="0" y="0"/>
                </a:lnTo>
                <a:close/>
              </a:path>
            </a:pathLst>
          </a:custGeom>
          <a:blipFill>
            <a:blip r:embed="rId4"/>
            <a:stretch>
              <a:fillRect/>
            </a:stretch>
          </a:blipFill>
        </p:spPr>
      </p:sp>
      <p:sp>
        <p:nvSpPr>
          <p:cNvPr id="5" name="Freeform 5"/>
          <p:cNvSpPr/>
          <p:nvPr/>
        </p:nvSpPr>
        <p:spPr>
          <a:xfrm rot="-2841030">
            <a:off x="91422" y="8752763"/>
            <a:ext cx="4657540" cy="1011074"/>
          </a:xfrm>
          <a:custGeom>
            <a:avLst/>
            <a:gdLst/>
            <a:ahLst/>
            <a:cxnLst/>
            <a:rect l="l" t="t" r="r" b="b"/>
            <a:pathLst>
              <a:path w="4657540" h="1011074">
                <a:moveTo>
                  <a:pt x="0" y="0"/>
                </a:moveTo>
                <a:lnTo>
                  <a:pt x="4657540" y="0"/>
                </a:lnTo>
                <a:lnTo>
                  <a:pt x="4657540" y="1011074"/>
                </a:lnTo>
                <a:lnTo>
                  <a:pt x="0" y="1011074"/>
                </a:lnTo>
                <a:lnTo>
                  <a:pt x="0" y="0"/>
                </a:lnTo>
                <a:close/>
              </a:path>
            </a:pathLst>
          </a:custGeom>
          <a:blipFill>
            <a:blip r:embed="rId5"/>
            <a:stretch>
              <a:fillRect/>
            </a:stretch>
          </a:blipFill>
        </p:spPr>
      </p:sp>
      <p:grpSp>
        <p:nvGrpSpPr>
          <p:cNvPr id="6" name="Group 6"/>
          <p:cNvGrpSpPr/>
          <p:nvPr/>
        </p:nvGrpSpPr>
        <p:grpSpPr>
          <a:xfrm>
            <a:off x="1107706" y="2190557"/>
            <a:ext cx="16491869" cy="6670146"/>
            <a:chOff x="0" y="0"/>
            <a:chExt cx="4343538" cy="1756746"/>
          </a:xfrm>
        </p:grpSpPr>
        <p:sp>
          <p:nvSpPr>
            <p:cNvPr id="7" name="Freeform 7"/>
            <p:cNvSpPr/>
            <p:nvPr/>
          </p:nvSpPr>
          <p:spPr>
            <a:xfrm>
              <a:off x="0" y="0"/>
              <a:ext cx="4343538" cy="1756746"/>
            </a:xfrm>
            <a:custGeom>
              <a:avLst/>
              <a:gdLst/>
              <a:ahLst/>
              <a:cxnLst/>
              <a:rect l="l" t="t" r="r" b="b"/>
              <a:pathLst>
                <a:path w="4343538" h="1756746">
                  <a:moveTo>
                    <a:pt x="23941" y="0"/>
                  </a:moveTo>
                  <a:lnTo>
                    <a:pt x="4319596" y="0"/>
                  </a:lnTo>
                  <a:cubicBezTo>
                    <a:pt x="4325946" y="0"/>
                    <a:pt x="4332036" y="2522"/>
                    <a:pt x="4336525" y="7012"/>
                  </a:cubicBezTo>
                  <a:cubicBezTo>
                    <a:pt x="4341015" y="11502"/>
                    <a:pt x="4343538" y="17592"/>
                    <a:pt x="4343538" y="23941"/>
                  </a:cubicBezTo>
                  <a:lnTo>
                    <a:pt x="4343538" y="1732805"/>
                  </a:lnTo>
                  <a:cubicBezTo>
                    <a:pt x="4343538" y="1739155"/>
                    <a:pt x="4341015" y="1745244"/>
                    <a:pt x="4336525" y="1749734"/>
                  </a:cubicBezTo>
                  <a:cubicBezTo>
                    <a:pt x="4332036" y="1754224"/>
                    <a:pt x="4325946" y="1756746"/>
                    <a:pt x="4319596" y="1756746"/>
                  </a:cubicBezTo>
                  <a:lnTo>
                    <a:pt x="23941" y="1756746"/>
                  </a:lnTo>
                  <a:cubicBezTo>
                    <a:pt x="17592" y="1756746"/>
                    <a:pt x="11502" y="1754224"/>
                    <a:pt x="7012" y="1749734"/>
                  </a:cubicBezTo>
                  <a:cubicBezTo>
                    <a:pt x="2522" y="1745244"/>
                    <a:pt x="0" y="1739155"/>
                    <a:pt x="0" y="1732805"/>
                  </a:cubicBezTo>
                  <a:lnTo>
                    <a:pt x="0" y="23941"/>
                  </a:lnTo>
                  <a:cubicBezTo>
                    <a:pt x="0" y="17592"/>
                    <a:pt x="2522" y="11502"/>
                    <a:pt x="7012" y="7012"/>
                  </a:cubicBezTo>
                  <a:cubicBezTo>
                    <a:pt x="11502" y="2522"/>
                    <a:pt x="17592" y="0"/>
                    <a:pt x="23941" y="0"/>
                  </a:cubicBezTo>
                  <a:close/>
                </a:path>
              </a:pathLst>
            </a:custGeom>
            <a:solidFill>
              <a:srgbClr val="FFFFFF"/>
            </a:solidFill>
          </p:spPr>
        </p:sp>
        <p:sp>
          <p:nvSpPr>
            <p:cNvPr id="8" name="TextBox 8"/>
            <p:cNvSpPr txBox="1"/>
            <p:nvPr/>
          </p:nvSpPr>
          <p:spPr>
            <a:xfrm>
              <a:off x="0" y="-9525"/>
              <a:ext cx="4343538" cy="1766271"/>
            </a:xfrm>
            <a:prstGeom prst="rect">
              <a:avLst/>
            </a:prstGeom>
          </p:spPr>
          <p:txBody>
            <a:bodyPr lIns="50800" tIns="50800" rIns="50800" bIns="50800" rtlCol="0" anchor="ctr"/>
            <a:lstStyle/>
            <a:p>
              <a:pPr algn="ctr">
                <a:lnSpc>
                  <a:spcPts val="3145"/>
                </a:lnSpc>
              </a:pPr>
              <a:endParaRPr/>
            </a:p>
          </p:txBody>
        </p:sp>
      </p:grpSp>
      <p:grpSp>
        <p:nvGrpSpPr>
          <p:cNvPr id="9" name="Group 9"/>
          <p:cNvGrpSpPr/>
          <p:nvPr/>
        </p:nvGrpSpPr>
        <p:grpSpPr>
          <a:xfrm>
            <a:off x="1827004" y="0"/>
            <a:ext cx="15772572" cy="2738387"/>
            <a:chOff x="0" y="0"/>
            <a:chExt cx="21030095" cy="3651182"/>
          </a:xfrm>
        </p:grpSpPr>
        <p:sp>
          <p:nvSpPr>
            <p:cNvPr id="10" name="Freeform 10"/>
            <p:cNvSpPr/>
            <p:nvPr/>
          </p:nvSpPr>
          <p:spPr>
            <a:xfrm rot="521592">
              <a:off x="13367860" y="910724"/>
              <a:ext cx="2247531" cy="2287563"/>
            </a:xfrm>
            <a:custGeom>
              <a:avLst/>
              <a:gdLst/>
              <a:ahLst/>
              <a:cxnLst/>
              <a:rect l="l" t="t" r="r" b="b"/>
              <a:pathLst>
                <a:path w="2247531" h="2287563">
                  <a:moveTo>
                    <a:pt x="0" y="0"/>
                  </a:moveTo>
                  <a:lnTo>
                    <a:pt x="2247530" y="0"/>
                  </a:lnTo>
                  <a:lnTo>
                    <a:pt x="2247530" y="2287563"/>
                  </a:lnTo>
                  <a:lnTo>
                    <a:pt x="0" y="2287563"/>
                  </a:lnTo>
                  <a:lnTo>
                    <a:pt x="0" y="0"/>
                  </a:lnTo>
                  <a:close/>
                </a:path>
              </a:pathLst>
            </a:custGeom>
            <a:blipFill>
              <a:blip r:embed="rId6"/>
              <a:stretch>
                <a:fillRect/>
              </a:stretch>
            </a:blipFill>
          </p:spPr>
        </p:sp>
        <p:sp>
          <p:nvSpPr>
            <p:cNvPr id="11" name="Freeform 11"/>
            <p:cNvSpPr/>
            <p:nvPr/>
          </p:nvSpPr>
          <p:spPr>
            <a:xfrm rot="-307542">
              <a:off x="11056455" y="715112"/>
              <a:ext cx="2187462" cy="2547263"/>
            </a:xfrm>
            <a:custGeom>
              <a:avLst/>
              <a:gdLst/>
              <a:ahLst/>
              <a:cxnLst/>
              <a:rect l="l" t="t" r="r" b="b"/>
              <a:pathLst>
                <a:path w="2187462" h="2547263">
                  <a:moveTo>
                    <a:pt x="0" y="0"/>
                  </a:moveTo>
                  <a:lnTo>
                    <a:pt x="2187462" y="0"/>
                  </a:lnTo>
                  <a:lnTo>
                    <a:pt x="2187462" y="2547263"/>
                  </a:lnTo>
                  <a:lnTo>
                    <a:pt x="0" y="2547263"/>
                  </a:lnTo>
                  <a:lnTo>
                    <a:pt x="0" y="0"/>
                  </a:lnTo>
                  <a:close/>
                </a:path>
              </a:pathLst>
            </a:custGeom>
            <a:blipFill>
              <a:blip r:embed="rId7"/>
              <a:stretch>
                <a:fillRect/>
              </a:stretch>
            </a:blipFill>
          </p:spPr>
        </p:sp>
        <p:sp>
          <p:nvSpPr>
            <p:cNvPr id="12" name="Freeform 12"/>
            <p:cNvSpPr/>
            <p:nvPr/>
          </p:nvSpPr>
          <p:spPr>
            <a:xfrm rot="-969800">
              <a:off x="18717476" y="897972"/>
              <a:ext cx="2000764" cy="2524624"/>
            </a:xfrm>
            <a:custGeom>
              <a:avLst/>
              <a:gdLst/>
              <a:ahLst/>
              <a:cxnLst/>
              <a:rect l="l" t="t" r="r" b="b"/>
              <a:pathLst>
                <a:path w="2000764" h="2524624">
                  <a:moveTo>
                    <a:pt x="0" y="0"/>
                  </a:moveTo>
                  <a:lnTo>
                    <a:pt x="2000764" y="0"/>
                  </a:lnTo>
                  <a:lnTo>
                    <a:pt x="2000764" y="2524624"/>
                  </a:lnTo>
                  <a:lnTo>
                    <a:pt x="0" y="2524624"/>
                  </a:lnTo>
                  <a:lnTo>
                    <a:pt x="0" y="0"/>
                  </a:lnTo>
                  <a:close/>
                </a:path>
              </a:pathLst>
            </a:custGeom>
            <a:blipFill>
              <a:blip r:embed="rId8"/>
              <a:stretch>
                <a:fillRect/>
              </a:stretch>
            </a:blipFill>
          </p:spPr>
        </p:sp>
        <p:sp>
          <p:nvSpPr>
            <p:cNvPr id="13" name="Freeform 13"/>
            <p:cNvSpPr/>
            <p:nvPr/>
          </p:nvSpPr>
          <p:spPr>
            <a:xfrm rot="-372926">
              <a:off x="15295110" y="856756"/>
              <a:ext cx="2036343" cy="2549413"/>
            </a:xfrm>
            <a:custGeom>
              <a:avLst/>
              <a:gdLst/>
              <a:ahLst/>
              <a:cxnLst/>
              <a:rect l="l" t="t" r="r" b="b"/>
              <a:pathLst>
                <a:path w="2036343" h="2549413">
                  <a:moveTo>
                    <a:pt x="0" y="0"/>
                  </a:moveTo>
                  <a:lnTo>
                    <a:pt x="2036343" y="0"/>
                  </a:lnTo>
                  <a:lnTo>
                    <a:pt x="2036343" y="2549413"/>
                  </a:lnTo>
                  <a:lnTo>
                    <a:pt x="0" y="2549413"/>
                  </a:lnTo>
                  <a:lnTo>
                    <a:pt x="0" y="0"/>
                  </a:lnTo>
                  <a:close/>
                </a:path>
              </a:pathLst>
            </a:custGeom>
            <a:blipFill>
              <a:blip r:embed="rId9"/>
              <a:stretch>
                <a:fillRect/>
              </a:stretch>
            </a:blipFill>
          </p:spPr>
        </p:sp>
        <p:sp>
          <p:nvSpPr>
            <p:cNvPr id="14" name="Freeform 14"/>
            <p:cNvSpPr/>
            <p:nvPr/>
          </p:nvSpPr>
          <p:spPr>
            <a:xfrm rot="878678">
              <a:off x="16946749" y="879975"/>
              <a:ext cx="2443528" cy="2502974"/>
            </a:xfrm>
            <a:custGeom>
              <a:avLst/>
              <a:gdLst/>
              <a:ahLst/>
              <a:cxnLst/>
              <a:rect l="l" t="t" r="r" b="b"/>
              <a:pathLst>
                <a:path w="2443528" h="2502974">
                  <a:moveTo>
                    <a:pt x="0" y="0"/>
                  </a:moveTo>
                  <a:lnTo>
                    <a:pt x="2443528" y="0"/>
                  </a:lnTo>
                  <a:lnTo>
                    <a:pt x="2443528" y="2502974"/>
                  </a:lnTo>
                  <a:lnTo>
                    <a:pt x="0" y="2502974"/>
                  </a:lnTo>
                  <a:lnTo>
                    <a:pt x="0" y="0"/>
                  </a:lnTo>
                  <a:close/>
                </a:path>
              </a:pathLst>
            </a:custGeom>
            <a:blipFill>
              <a:blip r:embed="rId10"/>
              <a:stretch>
                <a:fillRect/>
              </a:stretch>
            </a:blipFill>
          </p:spPr>
        </p:sp>
        <p:sp>
          <p:nvSpPr>
            <p:cNvPr id="15" name="Freeform 15"/>
            <p:cNvSpPr/>
            <p:nvPr/>
          </p:nvSpPr>
          <p:spPr>
            <a:xfrm>
              <a:off x="7587143" y="480107"/>
              <a:ext cx="2239572" cy="3171075"/>
            </a:xfrm>
            <a:custGeom>
              <a:avLst/>
              <a:gdLst/>
              <a:ahLst/>
              <a:cxnLst/>
              <a:rect l="l" t="t" r="r" b="b"/>
              <a:pathLst>
                <a:path w="2239572" h="3171075">
                  <a:moveTo>
                    <a:pt x="0" y="0"/>
                  </a:moveTo>
                  <a:lnTo>
                    <a:pt x="2239572" y="0"/>
                  </a:lnTo>
                  <a:lnTo>
                    <a:pt x="2239572" y="3171075"/>
                  </a:lnTo>
                  <a:lnTo>
                    <a:pt x="0" y="3171075"/>
                  </a:lnTo>
                  <a:lnTo>
                    <a:pt x="0" y="0"/>
                  </a:lnTo>
                  <a:close/>
                </a:path>
              </a:pathLst>
            </a:custGeom>
            <a:blipFill>
              <a:blip r:embed="rId11"/>
              <a:stretch>
                <a:fillRect/>
              </a:stretch>
            </a:blipFill>
          </p:spPr>
        </p:sp>
        <p:sp>
          <p:nvSpPr>
            <p:cNvPr id="16" name="Freeform 16"/>
            <p:cNvSpPr/>
            <p:nvPr/>
          </p:nvSpPr>
          <p:spPr>
            <a:xfrm rot="-549383">
              <a:off x="1941435" y="188090"/>
              <a:ext cx="2590701" cy="2831367"/>
            </a:xfrm>
            <a:custGeom>
              <a:avLst/>
              <a:gdLst/>
              <a:ahLst/>
              <a:cxnLst/>
              <a:rect l="l" t="t" r="r" b="b"/>
              <a:pathLst>
                <a:path w="2590701" h="2831367">
                  <a:moveTo>
                    <a:pt x="0" y="0"/>
                  </a:moveTo>
                  <a:lnTo>
                    <a:pt x="2590701" y="0"/>
                  </a:lnTo>
                  <a:lnTo>
                    <a:pt x="2590701" y="2831367"/>
                  </a:lnTo>
                  <a:lnTo>
                    <a:pt x="0" y="2831367"/>
                  </a:lnTo>
                  <a:lnTo>
                    <a:pt x="0" y="0"/>
                  </a:lnTo>
                  <a:close/>
                </a:path>
              </a:pathLst>
            </a:custGeom>
            <a:blipFill>
              <a:blip r:embed="rId12"/>
              <a:stretch>
                <a:fillRect/>
              </a:stretch>
            </a:blipFill>
          </p:spPr>
        </p:sp>
        <p:sp>
          <p:nvSpPr>
            <p:cNvPr id="17" name="Freeform 17"/>
            <p:cNvSpPr/>
            <p:nvPr/>
          </p:nvSpPr>
          <p:spPr>
            <a:xfrm>
              <a:off x="0" y="376180"/>
              <a:ext cx="2315961" cy="2623080"/>
            </a:xfrm>
            <a:custGeom>
              <a:avLst/>
              <a:gdLst/>
              <a:ahLst/>
              <a:cxnLst/>
              <a:rect l="l" t="t" r="r" b="b"/>
              <a:pathLst>
                <a:path w="2315961" h="2623080">
                  <a:moveTo>
                    <a:pt x="0" y="0"/>
                  </a:moveTo>
                  <a:lnTo>
                    <a:pt x="2315961" y="0"/>
                  </a:lnTo>
                  <a:lnTo>
                    <a:pt x="2315961" y="2623080"/>
                  </a:lnTo>
                  <a:lnTo>
                    <a:pt x="0" y="2623080"/>
                  </a:lnTo>
                  <a:lnTo>
                    <a:pt x="0" y="0"/>
                  </a:lnTo>
                  <a:close/>
                </a:path>
              </a:pathLst>
            </a:custGeom>
            <a:blipFill>
              <a:blip r:embed="rId13"/>
              <a:stretch>
                <a:fillRect/>
              </a:stretch>
            </a:blipFill>
          </p:spPr>
        </p:sp>
        <p:sp>
          <p:nvSpPr>
            <p:cNvPr id="18" name="Freeform 18"/>
            <p:cNvSpPr/>
            <p:nvPr/>
          </p:nvSpPr>
          <p:spPr>
            <a:xfrm rot="356071">
              <a:off x="4007729" y="590534"/>
              <a:ext cx="2255207" cy="2298300"/>
            </a:xfrm>
            <a:custGeom>
              <a:avLst/>
              <a:gdLst/>
              <a:ahLst/>
              <a:cxnLst/>
              <a:rect l="l" t="t" r="r" b="b"/>
              <a:pathLst>
                <a:path w="2255207" h="2298300">
                  <a:moveTo>
                    <a:pt x="0" y="0"/>
                  </a:moveTo>
                  <a:lnTo>
                    <a:pt x="2255207" y="0"/>
                  </a:lnTo>
                  <a:lnTo>
                    <a:pt x="2255207" y="2298299"/>
                  </a:lnTo>
                  <a:lnTo>
                    <a:pt x="0" y="2298299"/>
                  </a:lnTo>
                  <a:lnTo>
                    <a:pt x="0" y="0"/>
                  </a:lnTo>
                  <a:close/>
                </a:path>
              </a:pathLst>
            </a:custGeom>
            <a:blipFill>
              <a:blip r:embed="rId14"/>
              <a:stretch>
                <a:fillRect/>
              </a:stretch>
            </a:blipFill>
          </p:spPr>
        </p:sp>
        <p:sp>
          <p:nvSpPr>
            <p:cNvPr id="19" name="Freeform 19"/>
            <p:cNvSpPr/>
            <p:nvPr/>
          </p:nvSpPr>
          <p:spPr>
            <a:xfrm rot="-226576">
              <a:off x="5810362" y="371086"/>
              <a:ext cx="2374003" cy="2447426"/>
            </a:xfrm>
            <a:custGeom>
              <a:avLst/>
              <a:gdLst/>
              <a:ahLst/>
              <a:cxnLst/>
              <a:rect l="l" t="t" r="r" b="b"/>
              <a:pathLst>
                <a:path w="2374003" h="2447426">
                  <a:moveTo>
                    <a:pt x="0" y="0"/>
                  </a:moveTo>
                  <a:lnTo>
                    <a:pt x="2374003" y="0"/>
                  </a:lnTo>
                  <a:lnTo>
                    <a:pt x="2374003" y="2447426"/>
                  </a:lnTo>
                  <a:lnTo>
                    <a:pt x="0" y="2447426"/>
                  </a:lnTo>
                  <a:lnTo>
                    <a:pt x="0" y="0"/>
                  </a:lnTo>
                  <a:close/>
                </a:path>
              </a:pathLst>
            </a:custGeom>
            <a:blipFill>
              <a:blip r:embed="rId15"/>
              <a:stretch>
                <a:fillRect/>
              </a:stretch>
            </a:blipFill>
          </p:spPr>
        </p:sp>
      </p:grpSp>
      <p:sp>
        <p:nvSpPr>
          <p:cNvPr id="20" name="TextBox 20"/>
          <p:cNvSpPr txBox="1"/>
          <p:nvPr/>
        </p:nvSpPr>
        <p:spPr>
          <a:xfrm>
            <a:off x="1746557" y="2854452"/>
            <a:ext cx="15214166" cy="7010400"/>
          </a:xfrm>
          <a:prstGeom prst="rect">
            <a:avLst/>
          </a:prstGeom>
        </p:spPr>
        <p:txBody>
          <a:bodyPr lIns="0" tIns="0" rIns="0" bIns="0" rtlCol="0" anchor="t">
            <a:spAutoFit/>
          </a:bodyPr>
          <a:lstStyle/>
          <a:p>
            <a:pPr algn="just">
              <a:lnSpc>
                <a:spcPts val="3712"/>
              </a:lnSpc>
            </a:pPr>
            <a:r>
              <a:rPr lang="en-US" sz="3094">
                <a:solidFill>
                  <a:srgbClr val="207622"/>
                </a:solidFill>
                <a:latin typeface="Glacial Indifference"/>
              </a:rPr>
              <a:t>Studi kasus ini merupakan sebuah proyek klasifikasi yang bertujuan untuk membedakan karakter-karakter </a:t>
            </a:r>
            <a:r>
              <a:rPr lang="en-US" sz="3094">
                <a:solidFill>
                  <a:srgbClr val="207622"/>
                </a:solidFill>
                <a:latin typeface="Glacial Indifference Bold"/>
              </a:rPr>
              <a:t>Disney</a:t>
            </a:r>
            <a:r>
              <a:rPr lang="en-US" sz="3094">
                <a:solidFill>
                  <a:srgbClr val="207622"/>
                </a:solidFill>
                <a:latin typeface="Glacial Indifference"/>
              </a:rPr>
              <a:t>, yaitu </a:t>
            </a:r>
            <a:r>
              <a:rPr lang="en-US" sz="3094">
                <a:solidFill>
                  <a:srgbClr val="207622"/>
                </a:solidFill>
                <a:latin typeface="Glacial Indifference Bold"/>
              </a:rPr>
              <a:t>Bolt, Olaf, Woody, dan Carl</a:t>
            </a:r>
            <a:r>
              <a:rPr lang="en-US" sz="3094">
                <a:solidFill>
                  <a:srgbClr val="207622"/>
                </a:solidFill>
                <a:latin typeface="Glacial Indifference"/>
              </a:rPr>
              <a:t>, yang merupakan tokoh-tokoh terkenal dalam film-film Disney. Setiap karakter memiliki dataset sendiri yang terdiri dari </a:t>
            </a:r>
            <a:r>
              <a:rPr lang="en-US" sz="3094">
                <a:solidFill>
                  <a:srgbClr val="207622"/>
                </a:solidFill>
                <a:latin typeface="Glacial Indifference Bold"/>
              </a:rPr>
              <a:t>minimal 100 gambar per karakter</a:t>
            </a:r>
            <a:r>
              <a:rPr lang="en-US" sz="3094">
                <a:solidFill>
                  <a:srgbClr val="207622"/>
                </a:solidFill>
                <a:latin typeface="Glacial Indifference"/>
              </a:rPr>
              <a:t>. </a:t>
            </a:r>
            <a:r>
              <a:rPr lang="en-US" sz="3094">
                <a:solidFill>
                  <a:srgbClr val="207622"/>
                </a:solidFill>
                <a:latin typeface="Glacial Indifference Bold"/>
              </a:rPr>
              <a:t>Tujuan </a:t>
            </a:r>
            <a:r>
              <a:rPr lang="en-US" sz="3094">
                <a:solidFill>
                  <a:srgbClr val="207622"/>
                </a:solidFill>
                <a:latin typeface="Glacial Indifference"/>
              </a:rPr>
              <a:t>dari proyek klasifikasi karakter Disney ini adalah untuk mengembangkan model machine learning yang dapat secara akurat membedakan antara karakter Bolt, Olaf, Woody, dan Carl dengan menggunakan dataset gambar yang meliputi minimal 100 gambar untuk setiap karakter. Melalui pelatihan menggunakan tiga arsitektur CNN yang berbeda dan pengujian model dengan data uji yang tidak pernah dilihat sebelumnya, proyek ini </a:t>
            </a:r>
            <a:r>
              <a:rPr lang="en-US" sz="3094">
                <a:solidFill>
                  <a:srgbClr val="207622"/>
                </a:solidFill>
                <a:latin typeface="Glacial Indifference Bold"/>
              </a:rPr>
              <a:t>bertujuan </a:t>
            </a:r>
            <a:r>
              <a:rPr lang="en-US" sz="3094">
                <a:solidFill>
                  <a:srgbClr val="207622"/>
                </a:solidFill>
                <a:latin typeface="Glacial Indifference"/>
              </a:rPr>
              <a:t>untuk menciptakan alat klasifikasi yang handal dan dapat diterapkan dalam industri kreatif, pendidikan, serta sebagai contoh penggunaan teknologi AI yang menyenangkan dan terkait erat dengan karakter-karakter Disney yang populer.</a:t>
            </a:r>
          </a:p>
          <a:p>
            <a:pPr algn="just">
              <a:lnSpc>
                <a:spcPts val="3712"/>
              </a:lnSpc>
            </a:pPr>
            <a:endParaRPr lang="en-US" sz="3094">
              <a:solidFill>
                <a:srgbClr val="207622"/>
              </a:solidFill>
              <a:latin typeface="Glacial Indifference"/>
            </a:endParaRPr>
          </a:p>
          <a:p>
            <a:pPr>
              <a:lnSpc>
                <a:spcPts val="3712"/>
              </a:lnSpc>
            </a:pPr>
            <a:endParaRPr lang="en-US" sz="3094">
              <a:solidFill>
                <a:srgbClr val="207622"/>
              </a:solidFill>
              <a:latin typeface="Glacial Indifference"/>
            </a:endParaRPr>
          </a:p>
          <a:p>
            <a:pPr>
              <a:lnSpc>
                <a:spcPts val="3712"/>
              </a:lnSpc>
            </a:pPr>
            <a:endParaRPr lang="en-US" sz="3094">
              <a:solidFill>
                <a:srgbClr val="207622"/>
              </a:solidFill>
              <a:latin typeface="Glacial Indifferenc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ECCF"/>
        </a:solidFill>
        <a:effectLst/>
      </p:bgPr>
    </p:bg>
    <p:spTree>
      <p:nvGrpSpPr>
        <p:cNvPr id="1" name=""/>
        <p:cNvGrpSpPr/>
        <p:nvPr/>
      </p:nvGrpSpPr>
      <p:grpSpPr>
        <a:xfrm>
          <a:off x="0" y="0"/>
          <a:ext cx="0" cy="0"/>
          <a:chOff x="0" y="0"/>
          <a:chExt cx="0" cy="0"/>
        </a:xfrm>
      </p:grpSpPr>
      <p:sp>
        <p:nvSpPr>
          <p:cNvPr id="2" name="Freeform 2"/>
          <p:cNvSpPr/>
          <p:nvPr/>
        </p:nvSpPr>
        <p:spPr>
          <a:xfrm rot="-1551174">
            <a:off x="-2934203" y="9398528"/>
            <a:ext cx="4123710" cy="1776944"/>
          </a:xfrm>
          <a:custGeom>
            <a:avLst/>
            <a:gdLst/>
            <a:ahLst/>
            <a:cxnLst/>
            <a:rect l="l" t="t" r="r" b="b"/>
            <a:pathLst>
              <a:path w="4123710" h="1776944">
                <a:moveTo>
                  <a:pt x="0" y="0"/>
                </a:moveTo>
                <a:lnTo>
                  <a:pt x="4123710" y="0"/>
                </a:lnTo>
                <a:lnTo>
                  <a:pt x="4123710" y="1776944"/>
                </a:lnTo>
                <a:lnTo>
                  <a:pt x="0" y="17769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205424">
            <a:off x="7681695" y="-1847573"/>
            <a:ext cx="4254023" cy="4114800"/>
          </a:xfrm>
          <a:custGeom>
            <a:avLst/>
            <a:gdLst/>
            <a:ahLst/>
            <a:cxnLst/>
            <a:rect l="l" t="t" r="r" b="b"/>
            <a:pathLst>
              <a:path w="4254023" h="4114800">
                <a:moveTo>
                  <a:pt x="0" y="0"/>
                </a:moveTo>
                <a:lnTo>
                  <a:pt x="4254023" y="0"/>
                </a:lnTo>
                <a:lnTo>
                  <a:pt x="42540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949719">
            <a:off x="13985189" y="7277890"/>
            <a:ext cx="5008984" cy="4845054"/>
          </a:xfrm>
          <a:custGeom>
            <a:avLst/>
            <a:gdLst/>
            <a:ahLst/>
            <a:cxnLst/>
            <a:rect l="l" t="t" r="r" b="b"/>
            <a:pathLst>
              <a:path w="5008984" h="4845054">
                <a:moveTo>
                  <a:pt x="0" y="0"/>
                </a:moveTo>
                <a:lnTo>
                  <a:pt x="5008984" y="0"/>
                </a:lnTo>
                <a:lnTo>
                  <a:pt x="5008984" y="4845053"/>
                </a:lnTo>
                <a:lnTo>
                  <a:pt x="0" y="4845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22382" y="3189574"/>
            <a:ext cx="5593157" cy="4243437"/>
          </a:xfrm>
          <a:custGeom>
            <a:avLst/>
            <a:gdLst/>
            <a:ahLst/>
            <a:cxnLst/>
            <a:rect l="l" t="t" r="r" b="b"/>
            <a:pathLst>
              <a:path w="5593157" h="4243437">
                <a:moveTo>
                  <a:pt x="0" y="0"/>
                </a:moveTo>
                <a:lnTo>
                  <a:pt x="5593157" y="0"/>
                </a:lnTo>
                <a:lnTo>
                  <a:pt x="5593157" y="4243437"/>
                </a:lnTo>
                <a:lnTo>
                  <a:pt x="0" y="4243437"/>
                </a:lnTo>
                <a:lnTo>
                  <a:pt x="0" y="0"/>
                </a:lnTo>
                <a:close/>
              </a:path>
            </a:pathLst>
          </a:custGeom>
          <a:blipFill>
            <a:blip r:embed="rId8"/>
            <a:stretch>
              <a:fillRect/>
            </a:stretch>
          </a:blipFill>
        </p:spPr>
      </p:sp>
      <p:sp>
        <p:nvSpPr>
          <p:cNvPr id="6" name="Freeform 6"/>
          <p:cNvSpPr/>
          <p:nvPr/>
        </p:nvSpPr>
        <p:spPr>
          <a:xfrm>
            <a:off x="6275991" y="3220291"/>
            <a:ext cx="5736017" cy="4366222"/>
          </a:xfrm>
          <a:custGeom>
            <a:avLst/>
            <a:gdLst/>
            <a:ahLst/>
            <a:cxnLst/>
            <a:rect l="l" t="t" r="r" b="b"/>
            <a:pathLst>
              <a:path w="5736017" h="4366222">
                <a:moveTo>
                  <a:pt x="0" y="0"/>
                </a:moveTo>
                <a:lnTo>
                  <a:pt x="5736018" y="0"/>
                </a:lnTo>
                <a:lnTo>
                  <a:pt x="5736018" y="4366222"/>
                </a:lnTo>
                <a:lnTo>
                  <a:pt x="0" y="4366222"/>
                </a:lnTo>
                <a:lnTo>
                  <a:pt x="0" y="0"/>
                </a:lnTo>
                <a:close/>
              </a:path>
            </a:pathLst>
          </a:custGeom>
          <a:blipFill>
            <a:blip r:embed="rId9"/>
            <a:stretch>
              <a:fillRect/>
            </a:stretch>
          </a:blipFill>
        </p:spPr>
      </p:sp>
      <p:sp>
        <p:nvSpPr>
          <p:cNvPr id="7" name="Freeform 7"/>
          <p:cNvSpPr/>
          <p:nvPr/>
        </p:nvSpPr>
        <p:spPr>
          <a:xfrm>
            <a:off x="12224888" y="3156830"/>
            <a:ext cx="5803310" cy="4429683"/>
          </a:xfrm>
          <a:custGeom>
            <a:avLst/>
            <a:gdLst/>
            <a:ahLst/>
            <a:cxnLst/>
            <a:rect l="l" t="t" r="r" b="b"/>
            <a:pathLst>
              <a:path w="5803310" h="4429683">
                <a:moveTo>
                  <a:pt x="0" y="0"/>
                </a:moveTo>
                <a:lnTo>
                  <a:pt x="5803310" y="0"/>
                </a:lnTo>
                <a:lnTo>
                  <a:pt x="5803310" y="4429683"/>
                </a:lnTo>
                <a:lnTo>
                  <a:pt x="0" y="4429683"/>
                </a:lnTo>
                <a:lnTo>
                  <a:pt x="0" y="0"/>
                </a:lnTo>
                <a:close/>
              </a:path>
            </a:pathLst>
          </a:custGeom>
          <a:blipFill>
            <a:blip r:embed="rId10"/>
            <a:stretch>
              <a:fillRect/>
            </a:stretch>
          </a:blipFill>
        </p:spPr>
      </p:sp>
      <p:sp>
        <p:nvSpPr>
          <p:cNvPr id="8" name="TextBox 8"/>
          <p:cNvSpPr txBox="1"/>
          <p:nvPr/>
        </p:nvSpPr>
        <p:spPr>
          <a:xfrm>
            <a:off x="1913918" y="7597513"/>
            <a:ext cx="2389783" cy="1368424"/>
          </a:xfrm>
          <a:prstGeom prst="rect">
            <a:avLst/>
          </a:prstGeom>
        </p:spPr>
        <p:txBody>
          <a:bodyPr lIns="0" tIns="0" rIns="0" bIns="0" rtlCol="0" anchor="t">
            <a:spAutoFit/>
          </a:bodyPr>
          <a:lstStyle/>
          <a:p>
            <a:pPr algn="ctr">
              <a:lnSpc>
                <a:spcPts val="11200"/>
              </a:lnSpc>
            </a:pPr>
            <a:r>
              <a:rPr lang="en-US" sz="8000">
                <a:solidFill>
                  <a:srgbClr val="000000"/>
                </a:solidFill>
                <a:latin typeface="Bright Retro"/>
              </a:rPr>
              <a:t>VGG 16</a:t>
            </a:r>
          </a:p>
        </p:txBody>
      </p:sp>
      <p:sp>
        <p:nvSpPr>
          <p:cNvPr id="9" name="TextBox 9"/>
          <p:cNvSpPr txBox="1"/>
          <p:nvPr/>
        </p:nvSpPr>
        <p:spPr>
          <a:xfrm>
            <a:off x="833872" y="663812"/>
            <a:ext cx="16246476" cy="1988670"/>
          </a:xfrm>
          <a:prstGeom prst="rect">
            <a:avLst/>
          </a:prstGeom>
        </p:spPr>
        <p:txBody>
          <a:bodyPr lIns="0" tIns="0" rIns="0" bIns="0" rtlCol="0" anchor="t">
            <a:spAutoFit/>
          </a:bodyPr>
          <a:lstStyle/>
          <a:p>
            <a:pPr algn="ctr">
              <a:lnSpc>
                <a:spcPts val="16388"/>
              </a:lnSpc>
            </a:pPr>
            <a:r>
              <a:rPr lang="en-US" sz="11705">
                <a:solidFill>
                  <a:srgbClr val="000000"/>
                </a:solidFill>
                <a:latin typeface="Bright Retro"/>
              </a:rPr>
              <a:t>GRAFIK EVALUASI ACCURACY</a:t>
            </a:r>
          </a:p>
        </p:txBody>
      </p:sp>
      <p:sp>
        <p:nvSpPr>
          <p:cNvPr id="10" name="TextBox 10"/>
          <p:cNvSpPr txBox="1"/>
          <p:nvPr/>
        </p:nvSpPr>
        <p:spPr>
          <a:xfrm>
            <a:off x="7444680" y="7597513"/>
            <a:ext cx="3398639" cy="1368424"/>
          </a:xfrm>
          <a:prstGeom prst="rect">
            <a:avLst/>
          </a:prstGeom>
        </p:spPr>
        <p:txBody>
          <a:bodyPr lIns="0" tIns="0" rIns="0" bIns="0" rtlCol="0" anchor="t">
            <a:spAutoFit/>
          </a:bodyPr>
          <a:lstStyle/>
          <a:p>
            <a:pPr algn="ctr">
              <a:lnSpc>
                <a:spcPts val="11200"/>
              </a:lnSpc>
            </a:pPr>
            <a:r>
              <a:rPr lang="en-US" sz="8000">
                <a:solidFill>
                  <a:srgbClr val="000000"/>
                </a:solidFill>
                <a:latin typeface="Bright Retro"/>
              </a:rPr>
              <a:t>ALEXNET</a:t>
            </a:r>
          </a:p>
        </p:txBody>
      </p:sp>
      <p:sp>
        <p:nvSpPr>
          <p:cNvPr id="11" name="TextBox 11"/>
          <p:cNvSpPr txBox="1"/>
          <p:nvPr/>
        </p:nvSpPr>
        <p:spPr>
          <a:xfrm>
            <a:off x="13495037" y="7597513"/>
            <a:ext cx="2764631" cy="1368424"/>
          </a:xfrm>
          <a:prstGeom prst="rect">
            <a:avLst/>
          </a:prstGeom>
        </p:spPr>
        <p:txBody>
          <a:bodyPr lIns="0" tIns="0" rIns="0" bIns="0" rtlCol="0" anchor="t">
            <a:spAutoFit/>
          </a:bodyPr>
          <a:lstStyle/>
          <a:p>
            <a:pPr algn="ctr">
              <a:lnSpc>
                <a:spcPts val="11200"/>
              </a:lnSpc>
            </a:pPr>
            <a:r>
              <a:rPr lang="en-US" sz="8000">
                <a:solidFill>
                  <a:srgbClr val="000000"/>
                </a:solidFill>
                <a:latin typeface="Bright Retro"/>
              </a:rPr>
              <a:t>RESNET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ECCF"/>
        </a:solidFill>
        <a:effectLst/>
      </p:bgPr>
    </p:bg>
    <p:spTree>
      <p:nvGrpSpPr>
        <p:cNvPr id="1" name=""/>
        <p:cNvGrpSpPr/>
        <p:nvPr/>
      </p:nvGrpSpPr>
      <p:grpSpPr>
        <a:xfrm>
          <a:off x="0" y="0"/>
          <a:ext cx="0" cy="0"/>
          <a:chOff x="0" y="0"/>
          <a:chExt cx="0" cy="0"/>
        </a:xfrm>
      </p:grpSpPr>
      <p:sp>
        <p:nvSpPr>
          <p:cNvPr id="2" name="Freeform 2"/>
          <p:cNvSpPr/>
          <p:nvPr/>
        </p:nvSpPr>
        <p:spPr>
          <a:xfrm rot="-1551174">
            <a:off x="-2934203" y="9398528"/>
            <a:ext cx="4123710" cy="1776944"/>
          </a:xfrm>
          <a:custGeom>
            <a:avLst/>
            <a:gdLst/>
            <a:ahLst/>
            <a:cxnLst/>
            <a:rect l="l" t="t" r="r" b="b"/>
            <a:pathLst>
              <a:path w="4123710" h="1776944">
                <a:moveTo>
                  <a:pt x="0" y="0"/>
                </a:moveTo>
                <a:lnTo>
                  <a:pt x="4123710" y="0"/>
                </a:lnTo>
                <a:lnTo>
                  <a:pt x="4123710" y="1776944"/>
                </a:lnTo>
                <a:lnTo>
                  <a:pt x="0" y="17769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205424">
            <a:off x="7681695" y="-1847573"/>
            <a:ext cx="4254023" cy="4114800"/>
          </a:xfrm>
          <a:custGeom>
            <a:avLst/>
            <a:gdLst/>
            <a:ahLst/>
            <a:cxnLst/>
            <a:rect l="l" t="t" r="r" b="b"/>
            <a:pathLst>
              <a:path w="4254023" h="4114800">
                <a:moveTo>
                  <a:pt x="0" y="0"/>
                </a:moveTo>
                <a:lnTo>
                  <a:pt x="4254023" y="0"/>
                </a:lnTo>
                <a:lnTo>
                  <a:pt x="42540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949719">
            <a:off x="13985189" y="7277890"/>
            <a:ext cx="5008984" cy="4845054"/>
          </a:xfrm>
          <a:custGeom>
            <a:avLst/>
            <a:gdLst/>
            <a:ahLst/>
            <a:cxnLst/>
            <a:rect l="l" t="t" r="r" b="b"/>
            <a:pathLst>
              <a:path w="5008984" h="4845054">
                <a:moveTo>
                  <a:pt x="0" y="0"/>
                </a:moveTo>
                <a:lnTo>
                  <a:pt x="5008984" y="0"/>
                </a:lnTo>
                <a:lnTo>
                  <a:pt x="5008984" y="4845053"/>
                </a:lnTo>
                <a:lnTo>
                  <a:pt x="0" y="4845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155703" y="3168078"/>
            <a:ext cx="5802322" cy="4393074"/>
          </a:xfrm>
          <a:custGeom>
            <a:avLst/>
            <a:gdLst/>
            <a:ahLst/>
            <a:cxnLst/>
            <a:rect l="l" t="t" r="r" b="b"/>
            <a:pathLst>
              <a:path w="5802322" h="4393074">
                <a:moveTo>
                  <a:pt x="0" y="0"/>
                </a:moveTo>
                <a:lnTo>
                  <a:pt x="5802322" y="0"/>
                </a:lnTo>
                <a:lnTo>
                  <a:pt x="5802322" y="4393074"/>
                </a:lnTo>
                <a:lnTo>
                  <a:pt x="0" y="4393074"/>
                </a:lnTo>
                <a:lnTo>
                  <a:pt x="0" y="0"/>
                </a:lnTo>
                <a:close/>
              </a:path>
            </a:pathLst>
          </a:custGeom>
          <a:blipFill>
            <a:blip r:embed="rId8"/>
            <a:stretch>
              <a:fillRect/>
            </a:stretch>
          </a:blipFill>
        </p:spPr>
      </p:sp>
      <p:sp>
        <p:nvSpPr>
          <p:cNvPr id="6" name="Freeform 6"/>
          <p:cNvSpPr/>
          <p:nvPr/>
        </p:nvSpPr>
        <p:spPr>
          <a:xfrm>
            <a:off x="379244" y="3168078"/>
            <a:ext cx="5459131" cy="4248729"/>
          </a:xfrm>
          <a:custGeom>
            <a:avLst/>
            <a:gdLst/>
            <a:ahLst/>
            <a:cxnLst/>
            <a:rect l="l" t="t" r="r" b="b"/>
            <a:pathLst>
              <a:path w="5459131" h="4248729">
                <a:moveTo>
                  <a:pt x="0" y="0"/>
                </a:moveTo>
                <a:lnTo>
                  <a:pt x="5459131" y="0"/>
                </a:lnTo>
                <a:lnTo>
                  <a:pt x="5459131" y="4248729"/>
                </a:lnTo>
                <a:lnTo>
                  <a:pt x="0" y="4248729"/>
                </a:lnTo>
                <a:lnTo>
                  <a:pt x="0" y="0"/>
                </a:lnTo>
                <a:close/>
              </a:path>
            </a:pathLst>
          </a:custGeom>
          <a:blipFill>
            <a:blip r:embed="rId9"/>
            <a:stretch>
              <a:fillRect l="-1758" r="-1758"/>
            </a:stretch>
          </a:blipFill>
        </p:spPr>
      </p:sp>
      <p:sp>
        <p:nvSpPr>
          <p:cNvPr id="7" name="Freeform 7"/>
          <p:cNvSpPr/>
          <p:nvPr/>
        </p:nvSpPr>
        <p:spPr>
          <a:xfrm>
            <a:off x="12291731" y="3222134"/>
            <a:ext cx="5631269" cy="4339019"/>
          </a:xfrm>
          <a:custGeom>
            <a:avLst/>
            <a:gdLst/>
            <a:ahLst/>
            <a:cxnLst/>
            <a:rect l="l" t="t" r="r" b="b"/>
            <a:pathLst>
              <a:path w="5631269" h="4339019">
                <a:moveTo>
                  <a:pt x="0" y="0"/>
                </a:moveTo>
                <a:lnTo>
                  <a:pt x="5631269" y="0"/>
                </a:lnTo>
                <a:lnTo>
                  <a:pt x="5631269" y="4339018"/>
                </a:lnTo>
                <a:lnTo>
                  <a:pt x="0" y="4339018"/>
                </a:lnTo>
                <a:lnTo>
                  <a:pt x="0" y="0"/>
                </a:lnTo>
                <a:close/>
              </a:path>
            </a:pathLst>
          </a:custGeom>
          <a:blipFill>
            <a:blip r:embed="rId10"/>
            <a:stretch>
              <a:fillRect/>
            </a:stretch>
          </a:blipFill>
        </p:spPr>
      </p:sp>
      <p:sp>
        <p:nvSpPr>
          <p:cNvPr id="8" name="TextBox 8"/>
          <p:cNvSpPr txBox="1"/>
          <p:nvPr/>
        </p:nvSpPr>
        <p:spPr>
          <a:xfrm>
            <a:off x="1913918" y="7597513"/>
            <a:ext cx="2389783" cy="1368424"/>
          </a:xfrm>
          <a:prstGeom prst="rect">
            <a:avLst/>
          </a:prstGeom>
        </p:spPr>
        <p:txBody>
          <a:bodyPr lIns="0" tIns="0" rIns="0" bIns="0" rtlCol="0" anchor="t">
            <a:spAutoFit/>
          </a:bodyPr>
          <a:lstStyle/>
          <a:p>
            <a:pPr algn="ctr">
              <a:lnSpc>
                <a:spcPts val="11200"/>
              </a:lnSpc>
            </a:pPr>
            <a:r>
              <a:rPr lang="en-US" sz="8000">
                <a:solidFill>
                  <a:srgbClr val="000000"/>
                </a:solidFill>
                <a:latin typeface="Bright Retro"/>
              </a:rPr>
              <a:t>VGG 16</a:t>
            </a:r>
          </a:p>
        </p:txBody>
      </p:sp>
      <p:sp>
        <p:nvSpPr>
          <p:cNvPr id="9" name="TextBox 9"/>
          <p:cNvSpPr txBox="1"/>
          <p:nvPr/>
        </p:nvSpPr>
        <p:spPr>
          <a:xfrm>
            <a:off x="2570200" y="377563"/>
            <a:ext cx="12773819" cy="1988670"/>
          </a:xfrm>
          <a:prstGeom prst="rect">
            <a:avLst/>
          </a:prstGeom>
        </p:spPr>
        <p:txBody>
          <a:bodyPr lIns="0" tIns="0" rIns="0" bIns="0" rtlCol="0" anchor="t">
            <a:spAutoFit/>
          </a:bodyPr>
          <a:lstStyle/>
          <a:p>
            <a:pPr algn="ctr">
              <a:lnSpc>
                <a:spcPts val="16388"/>
              </a:lnSpc>
            </a:pPr>
            <a:r>
              <a:rPr lang="en-US" sz="11705">
                <a:solidFill>
                  <a:srgbClr val="000000"/>
                </a:solidFill>
                <a:latin typeface="Bright Retro"/>
              </a:rPr>
              <a:t>GRAFIK EVALUASI LOSS</a:t>
            </a:r>
          </a:p>
        </p:txBody>
      </p:sp>
      <p:sp>
        <p:nvSpPr>
          <p:cNvPr id="10" name="TextBox 10"/>
          <p:cNvSpPr txBox="1"/>
          <p:nvPr/>
        </p:nvSpPr>
        <p:spPr>
          <a:xfrm>
            <a:off x="7444680" y="7597513"/>
            <a:ext cx="3398639" cy="1368424"/>
          </a:xfrm>
          <a:prstGeom prst="rect">
            <a:avLst/>
          </a:prstGeom>
        </p:spPr>
        <p:txBody>
          <a:bodyPr lIns="0" tIns="0" rIns="0" bIns="0" rtlCol="0" anchor="t">
            <a:spAutoFit/>
          </a:bodyPr>
          <a:lstStyle/>
          <a:p>
            <a:pPr algn="ctr">
              <a:lnSpc>
                <a:spcPts val="11200"/>
              </a:lnSpc>
            </a:pPr>
            <a:r>
              <a:rPr lang="en-US" sz="8000">
                <a:solidFill>
                  <a:srgbClr val="000000"/>
                </a:solidFill>
                <a:latin typeface="Bright Retro"/>
              </a:rPr>
              <a:t>ALEXNET</a:t>
            </a:r>
          </a:p>
        </p:txBody>
      </p:sp>
      <p:sp>
        <p:nvSpPr>
          <p:cNvPr id="11" name="TextBox 11"/>
          <p:cNvSpPr txBox="1"/>
          <p:nvPr/>
        </p:nvSpPr>
        <p:spPr>
          <a:xfrm>
            <a:off x="13725050" y="7597513"/>
            <a:ext cx="2764631" cy="1368424"/>
          </a:xfrm>
          <a:prstGeom prst="rect">
            <a:avLst/>
          </a:prstGeom>
        </p:spPr>
        <p:txBody>
          <a:bodyPr lIns="0" tIns="0" rIns="0" bIns="0" rtlCol="0" anchor="t">
            <a:spAutoFit/>
          </a:bodyPr>
          <a:lstStyle/>
          <a:p>
            <a:pPr algn="ctr">
              <a:lnSpc>
                <a:spcPts val="11200"/>
              </a:lnSpc>
            </a:pPr>
            <a:r>
              <a:rPr lang="en-US" sz="8000">
                <a:solidFill>
                  <a:srgbClr val="000000"/>
                </a:solidFill>
                <a:latin typeface="Bright Retro"/>
              </a:rPr>
              <a:t>RESNET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86B9FF"/>
        </a:solidFill>
        <a:effectLst/>
      </p:bgPr>
    </p:bg>
    <p:spTree>
      <p:nvGrpSpPr>
        <p:cNvPr id="1" name=""/>
        <p:cNvGrpSpPr/>
        <p:nvPr/>
      </p:nvGrpSpPr>
      <p:grpSpPr>
        <a:xfrm>
          <a:off x="0" y="0"/>
          <a:ext cx="0" cy="0"/>
          <a:chOff x="0" y="0"/>
          <a:chExt cx="0" cy="0"/>
        </a:xfrm>
      </p:grpSpPr>
      <p:sp>
        <p:nvSpPr>
          <p:cNvPr id="2" name="Freeform 2"/>
          <p:cNvSpPr/>
          <p:nvPr/>
        </p:nvSpPr>
        <p:spPr>
          <a:xfrm rot="545449">
            <a:off x="-3285809" y="-4319191"/>
            <a:ext cx="14728790" cy="8301682"/>
          </a:xfrm>
          <a:custGeom>
            <a:avLst/>
            <a:gdLst/>
            <a:ahLst/>
            <a:cxnLst/>
            <a:rect l="l" t="t" r="r" b="b"/>
            <a:pathLst>
              <a:path w="14728790" h="8301682">
                <a:moveTo>
                  <a:pt x="0" y="0"/>
                </a:moveTo>
                <a:lnTo>
                  <a:pt x="14728790" y="0"/>
                </a:lnTo>
                <a:lnTo>
                  <a:pt x="14728790" y="8301682"/>
                </a:lnTo>
                <a:lnTo>
                  <a:pt x="0" y="83016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6389105" y="5941651"/>
            <a:ext cx="14728790" cy="8301682"/>
          </a:xfrm>
          <a:custGeom>
            <a:avLst/>
            <a:gdLst/>
            <a:ahLst/>
            <a:cxnLst/>
            <a:rect l="l" t="t" r="r" b="b"/>
            <a:pathLst>
              <a:path w="14728790" h="8301682">
                <a:moveTo>
                  <a:pt x="14728790" y="8301682"/>
                </a:moveTo>
                <a:lnTo>
                  <a:pt x="0" y="8301682"/>
                </a:lnTo>
                <a:lnTo>
                  <a:pt x="0" y="0"/>
                </a:lnTo>
                <a:lnTo>
                  <a:pt x="14728790" y="0"/>
                </a:lnTo>
                <a:lnTo>
                  <a:pt x="14728790" y="830168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a:off x="1028678" y="9239250"/>
            <a:ext cx="16190670" cy="19050"/>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14291978" y="2037878"/>
            <a:ext cx="588846" cy="147317"/>
            <a:chOff x="0" y="0"/>
            <a:chExt cx="155087" cy="38800"/>
          </a:xfrm>
        </p:grpSpPr>
        <p:sp>
          <p:nvSpPr>
            <p:cNvPr id="6" name="Freeform 6"/>
            <p:cNvSpPr/>
            <p:nvPr/>
          </p:nvSpPr>
          <p:spPr>
            <a:xfrm>
              <a:off x="0" y="0"/>
              <a:ext cx="155087" cy="38800"/>
            </a:xfrm>
            <a:custGeom>
              <a:avLst/>
              <a:gdLst/>
              <a:ahLst/>
              <a:cxnLst/>
              <a:rect l="l" t="t" r="r" b="b"/>
              <a:pathLst>
                <a:path w="155087" h="38800">
                  <a:moveTo>
                    <a:pt x="19400" y="0"/>
                  </a:moveTo>
                  <a:lnTo>
                    <a:pt x="135687" y="0"/>
                  </a:lnTo>
                  <a:cubicBezTo>
                    <a:pt x="146401" y="0"/>
                    <a:pt x="155087" y="8686"/>
                    <a:pt x="155087" y="19400"/>
                  </a:cubicBezTo>
                  <a:lnTo>
                    <a:pt x="155087" y="19400"/>
                  </a:lnTo>
                  <a:cubicBezTo>
                    <a:pt x="155087" y="24545"/>
                    <a:pt x="153043" y="29479"/>
                    <a:pt x="149405" y="33118"/>
                  </a:cubicBezTo>
                  <a:cubicBezTo>
                    <a:pt x="145767" y="36756"/>
                    <a:pt x="140832" y="38800"/>
                    <a:pt x="135687" y="38800"/>
                  </a:cubicBezTo>
                  <a:lnTo>
                    <a:pt x="19400" y="38800"/>
                  </a:lnTo>
                  <a:cubicBezTo>
                    <a:pt x="14255" y="38800"/>
                    <a:pt x="9320" y="36756"/>
                    <a:pt x="5682" y="33118"/>
                  </a:cubicBezTo>
                  <a:cubicBezTo>
                    <a:pt x="2044" y="29479"/>
                    <a:pt x="0" y="24545"/>
                    <a:pt x="0" y="19400"/>
                  </a:cubicBezTo>
                  <a:lnTo>
                    <a:pt x="0" y="19400"/>
                  </a:lnTo>
                  <a:cubicBezTo>
                    <a:pt x="0" y="14255"/>
                    <a:pt x="2044" y="9320"/>
                    <a:pt x="5682" y="5682"/>
                  </a:cubicBezTo>
                  <a:cubicBezTo>
                    <a:pt x="9320" y="2044"/>
                    <a:pt x="14255" y="0"/>
                    <a:pt x="19400" y="0"/>
                  </a:cubicBezTo>
                  <a:close/>
                </a:path>
              </a:pathLst>
            </a:custGeom>
            <a:solidFill>
              <a:srgbClr val="1A1A1A"/>
            </a:solidFill>
          </p:spPr>
        </p:sp>
        <p:sp>
          <p:nvSpPr>
            <p:cNvPr id="7" name="TextBox 7"/>
            <p:cNvSpPr txBox="1"/>
            <p:nvPr/>
          </p:nvSpPr>
          <p:spPr>
            <a:xfrm>
              <a:off x="0" y="-95250"/>
              <a:ext cx="155087" cy="13405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655" y="1066800"/>
            <a:ext cx="16230645" cy="7967771"/>
          </a:xfrm>
          <a:custGeom>
            <a:avLst/>
            <a:gdLst/>
            <a:ahLst/>
            <a:cxnLst/>
            <a:rect l="l" t="t" r="r" b="b"/>
            <a:pathLst>
              <a:path w="16230645" h="7967771">
                <a:moveTo>
                  <a:pt x="0" y="0"/>
                </a:moveTo>
                <a:lnTo>
                  <a:pt x="16230645" y="0"/>
                </a:lnTo>
                <a:lnTo>
                  <a:pt x="16230645" y="7967771"/>
                </a:lnTo>
                <a:lnTo>
                  <a:pt x="0" y="79677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13785" y="2472739"/>
            <a:ext cx="1903272" cy="1884240"/>
          </a:xfrm>
          <a:custGeom>
            <a:avLst/>
            <a:gdLst/>
            <a:ahLst/>
            <a:cxnLst/>
            <a:rect l="l" t="t" r="r" b="b"/>
            <a:pathLst>
              <a:path w="1903272" h="1884240">
                <a:moveTo>
                  <a:pt x="0" y="0"/>
                </a:moveTo>
                <a:lnTo>
                  <a:pt x="1903272" y="0"/>
                </a:lnTo>
                <a:lnTo>
                  <a:pt x="1903272" y="1884240"/>
                </a:lnTo>
                <a:lnTo>
                  <a:pt x="0" y="18842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635195" y="3810538"/>
            <a:ext cx="1103921" cy="1092882"/>
          </a:xfrm>
          <a:custGeom>
            <a:avLst/>
            <a:gdLst/>
            <a:ahLst/>
            <a:cxnLst/>
            <a:rect l="l" t="t" r="r" b="b"/>
            <a:pathLst>
              <a:path w="1103921" h="1092882">
                <a:moveTo>
                  <a:pt x="0" y="0"/>
                </a:moveTo>
                <a:lnTo>
                  <a:pt x="1103922" y="0"/>
                </a:lnTo>
                <a:lnTo>
                  <a:pt x="1103922" y="1092882"/>
                </a:lnTo>
                <a:lnTo>
                  <a:pt x="0" y="10928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307664" y="7261859"/>
            <a:ext cx="1903272" cy="1884240"/>
          </a:xfrm>
          <a:custGeom>
            <a:avLst/>
            <a:gdLst/>
            <a:ahLst/>
            <a:cxnLst/>
            <a:rect l="l" t="t" r="r" b="b"/>
            <a:pathLst>
              <a:path w="1903272" h="1884240">
                <a:moveTo>
                  <a:pt x="0" y="0"/>
                </a:moveTo>
                <a:lnTo>
                  <a:pt x="1903272" y="0"/>
                </a:lnTo>
                <a:lnTo>
                  <a:pt x="1903272" y="1884240"/>
                </a:lnTo>
                <a:lnTo>
                  <a:pt x="0" y="18842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6859739" y="5760860"/>
            <a:ext cx="1103921" cy="1092882"/>
          </a:xfrm>
          <a:custGeom>
            <a:avLst/>
            <a:gdLst/>
            <a:ahLst/>
            <a:cxnLst/>
            <a:rect l="l" t="t" r="r" b="b"/>
            <a:pathLst>
              <a:path w="1103921" h="1092882">
                <a:moveTo>
                  <a:pt x="0" y="0"/>
                </a:moveTo>
                <a:lnTo>
                  <a:pt x="1103922" y="0"/>
                </a:lnTo>
                <a:lnTo>
                  <a:pt x="1103922" y="1092882"/>
                </a:lnTo>
                <a:lnTo>
                  <a:pt x="0" y="10928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6739493" y="3406615"/>
            <a:ext cx="1471443" cy="1644070"/>
          </a:xfrm>
          <a:custGeom>
            <a:avLst/>
            <a:gdLst/>
            <a:ahLst/>
            <a:cxnLst/>
            <a:rect l="l" t="t" r="r" b="b"/>
            <a:pathLst>
              <a:path w="1471443" h="1644070">
                <a:moveTo>
                  <a:pt x="0" y="0"/>
                </a:moveTo>
                <a:lnTo>
                  <a:pt x="1471443" y="0"/>
                </a:lnTo>
                <a:lnTo>
                  <a:pt x="1471443" y="1644071"/>
                </a:lnTo>
                <a:lnTo>
                  <a:pt x="0" y="16440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0" y="5848661"/>
            <a:ext cx="1471443" cy="1644070"/>
          </a:xfrm>
          <a:custGeom>
            <a:avLst/>
            <a:gdLst/>
            <a:ahLst/>
            <a:cxnLst/>
            <a:rect l="l" t="t" r="r" b="b"/>
            <a:pathLst>
              <a:path w="1471443" h="1644070">
                <a:moveTo>
                  <a:pt x="0" y="0"/>
                </a:moveTo>
                <a:lnTo>
                  <a:pt x="1471443" y="0"/>
                </a:lnTo>
                <a:lnTo>
                  <a:pt x="1471443" y="1644070"/>
                </a:lnTo>
                <a:lnTo>
                  <a:pt x="0" y="16440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TextBox 15"/>
          <p:cNvSpPr txBox="1"/>
          <p:nvPr/>
        </p:nvSpPr>
        <p:spPr>
          <a:xfrm>
            <a:off x="947297" y="4292168"/>
            <a:ext cx="16312003" cy="1643133"/>
          </a:xfrm>
          <a:prstGeom prst="rect">
            <a:avLst/>
          </a:prstGeom>
        </p:spPr>
        <p:txBody>
          <a:bodyPr lIns="0" tIns="0" rIns="0" bIns="0" rtlCol="0" anchor="t">
            <a:spAutoFit/>
          </a:bodyPr>
          <a:lstStyle/>
          <a:p>
            <a:pPr algn="ctr">
              <a:lnSpc>
                <a:spcPts val="10509"/>
              </a:lnSpc>
            </a:pPr>
            <a:r>
              <a:rPr lang="en-US" sz="9914">
                <a:solidFill>
                  <a:srgbClr val="000000"/>
                </a:solidFill>
                <a:latin typeface="Arsenica Antiqua Bold"/>
              </a:rPr>
              <a:t>EVALUASI TEST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ECCF"/>
        </a:solidFill>
        <a:effectLst/>
      </p:bgPr>
    </p:bg>
    <p:spTree>
      <p:nvGrpSpPr>
        <p:cNvPr id="1" name=""/>
        <p:cNvGrpSpPr/>
        <p:nvPr/>
      </p:nvGrpSpPr>
      <p:grpSpPr>
        <a:xfrm>
          <a:off x="0" y="0"/>
          <a:ext cx="0" cy="0"/>
          <a:chOff x="0" y="0"/>
          <a:chExt cx="0" cy="0"/>
        </a:xfrm>
      </p:grpSpPr>
      <p:sp>
        <p:nvSpPr>
          <p:cNvPr id="2" name="Freeform 2"/>
          <p:cNvSpPr/>
          <p:nvPr/>
        </p:nvSpPr>
        <p:spPr>
          <a:xfrm rot="-1551174">
            <a:off x="-2934203" y="9398528"/>
            <a:ext cx="4123710" cy="1776944"/>
          </a:xfrm>
          <a:custGeom>
            <a:avLst/>
            <a:gdLst/>
            <a:ahLst/>
            <a:cxnLst/>
            <a:rect l="l" t="t" r="r" b="b"/>
            <a:pathLst>
              <a:path w="4123710" h="1776944">
                <a:moveTo>
                  <a:pt x="0" y="0"/>
                </a:moveTo>
                <a:lnTo>
                  <a:pt x="4123710" y="0"/>
                </a:lnTo>
                <a:lnTo>
                  <a:pt x="4123710" y="1776944"/>
                </a:lnTo>
                <a:lnTo>
                  <a:pt x="0" y="17769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205424">
            <a:off x="7681695" y="-1847573"/>
            <a:ext cx="4254023" cy="4114800"/>
          </a:xfrm>
          <a:custGeom>
            <a:avLst/>
            <a:gdLst/>
            <a:ahLst/>
            <a:cxnLst/>
            <a:rect l="l" t="t" r="r" b="b"/>
            <a:pathLst>
              <a:path w="4254023" h="4114800">
                <a:moveTo>
                  <a:pt x="0" y="0"/>
                </a:moveTo>
                <a:lnTo>
                  <a:pt x="4254023" y="0"/>
                </a:lnTo>
                <a:lnTo>
                  <a:pt x="42540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949719">
            <a:off x="13985189" y="7277890"/>
            <a:ext cx="5008984" cy="4845054"/>
          </a:xfrm>
          <a:custGeom>
            <a:avLst/>
            <a:gdLst/>
            <a:ahLst/>
            <a:cxnLst/>
            <a:rect l="l" t="t" r="r" b="b"/>
            <a:pathLst>
              <a:path w="5008984" h="4845054">
                <a:moveTo>
                  <a:pt x="0" y="0"/>
                </a:moveTo>
                <a:lnTo>
                  <a:pt x="5008984" y="0"/>
                </a:lnTo>
                <a:lnTo>
                  <a:pt x="5008984" y="4845053"/>
                </a:lnTo>
                <a:lnTo>
                  <a:pt x="0" y="4845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89527" y="697349"/>
            <a:ext cx="5971623" cy="1206235"/>
          </a:xfrm>
          <a:custGeom>
            <a:avLst/>
            <a:gdLst/>
            <a:ahLst/>
            <a:cxnLst/>
            <a:rect l="l" t="t" r="r" b="b"/>
            <a:pathLst>
              <a:path w="5971623" h="1206235">
                <a:moveTo>
                  <a:pt x="0" y="0"/>
                </a:moveTo>
                <a:lnTo>
                  <a:pt x="5971622" y="0"/>
                </a:lnTo>
                <a:lnTo>
                  <a:pt x="5971622" y="1206236"/>
                </a:lnTo>
                <a:lnTo>
                  <a:pt x="0" y="1206236"/>
                </a:lnTo>
                <a:lnTo>
                  <a:pt x="0" y="0"/>
                </a:lnTo>
                <a:close/>
              </a:path>
            </a:pathLst>
          </a:custGeom>
          <a:blipFill>
            <a:blip r:embed="rId8"/>
            <a:stretch>
              <a:fillRect r="-69746"/>
            </a:stretch>
          </a:blipFill>
        </p:spPr>
      </p:sp>
      <p:sp>
        <p:nvSpPr>
          <p:cNvPr id="6" name="Freeform 6"/>
          <p:cNvSpPr/>
          <p:nvPr/>
        </p:nvSpPr>
        <p:spPr>
          <a:xfrm>
            <a:off x="1370578" y="3602476"/>
            <a:ext cx="6368856" cy="5644399"/>
          </a:xfrm>
          <a:custGeom>
            <a:avLst/>
            <a:gdLst/>
            <a:ahLst/>
            <a:cxnLst/>
            <a:rect l="l" t="t" r="r" b="b"/>
            <a:pathLst>
              <a:path w="6368856" h="5644399">
                <a:moveTo>
                  <a:pt x="0" y="0"/>
                </a:moveTo>
                <a:lnTo>
                  <a:pt x="6368856" y="0"/>
                </a:lnTo>
                <a:lnTo>
                  <a:pt x="6368856" y="5644399"/>
                </a:lnTo>
                <a:lnTo>
                  <a:pt x="0" y="56443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5153907" y="4056403"/>
            <a:ext cx="11938499" cy="921937"/>
          </a:xfrm>
          <a:custGeom>
            <a:avLst/>
            <a:gdLst/>
            <a:ahLst/>
            <a:cxnLst/>
            <a:rect l="l" t="t" r="r" b="b"/>
            <a:pathLst>
              <a:path w="11938499" h="921937">
                <a:moveTo>
                  <a:pt x="0" y="0"/>
                </a:moveTo>
                <a:lnTo>
                  <a:pt x="11938499" y="0"/>
                </a:lnTo>
                <a:lnTo>
                  <a:pt x="11938499" y="921937"/>
                </a:lnTo>
                <a:lnTo>
                  <a:pt x="0" y="921937"/>
                </a:lnTo>
                <a:lnTo>
                  <a:pt x="0" y="0"/>
                </a:lnTo>
                <a:close/>
              </a:path>
            </a:pathLst>
          </a:custGeom>
          <a:blipFill>
            <a:blip r:embed="rId11"/>
            <a:stretch>
              <a:fillRect/>
            </a:stretch>
          </a:blipFill>
        </p:spPr>
      </p:sp>
      <p:sp>
        <p:nvSpPr>
          <p:cNvPr id="8" name="Freeform 8"/>
          <p:cNvSpPr/>
          <p:nvPr/>
        </p:nvSpPr>
        <p:spPr>
          <a:xfrm>
            <a:off x="5153907" y="5092640"/>
            <a:ext cx="11938499" cy="1300175"/>
          </a:xfrm>
          <a:custGeom>
            <a:avLst/>
            <a:gdLst/>
            <a:ahLst/>
            <a:cxnLst/>
            <a:rect l="l" t="t" r="r" b="b"/>
            <a:pathLst>
              <a:path w="11938499" h="1300175">
                <a:moveTo>
                  <a:pt x="0" y="0"/>
                </a:moveTo>
                <a:lnTo>
                  <a:pt x="11938499" y="0"/>
                </a:lnTo>
                <a:lnTo>
                  <a:pt x="11938499" y="1300175"/>
                </a:lnTo>
                <a:lnTo>
                  <a:pt x="0" y="1300175"/>
                </a:lnTo>
                <a:lnTo>
                  <a:pt x="0" y="0"/>
                </a:lnTo>
                <a:close/>
              </a:path>
            </a:pathLst>
          </a:custGeom>
          <a:blipFill>
            <a:blip r:embed="rId12"/>
            <a:stretch>
              <a:fillRect t="-86345"/>
            </a:stretch>
          </a:blipFill>
        </p:spPr>
      </p:sp>
      <p:sp>
        <p:nvSpPr>
          <p:cNvPr id="9" name="Freeform 9"/>
          <p:cNvSpPr/>
          <p:nvPr/>
        </p:nvSpPr>
        <p:spPr>
          <a:xfrm>
            <a:off x="5153907" y="6507115"/>
            <a:ext cx="11938499" cy="1212425"/>
          </a:xfrm>
          <a:custGeom>
            <a:avLst/>
            <a:gdLst/>
            <a:ahLst/>
            <a:cxnLst/>
            <a:rect l="l" t="t" r="r" b="b"/>
            <a:pathLst>
              <a:path w="11938499" h="1212425">
                <a:moveTo>
                  <a:pt x="0" y="0"/>
                </a:moveTo>
                <a:lnTo>
                  <a:pt x="11938499" y="0"/>
                </a:lnTo>
                <a:lnTo>
                  <a:pt x="11938499" y="1212425"/>
                </a:lnTo>
                <a:lnTo>
                  <a:pt x="0" y="1212425"/>
                </a:lnTo>
                <a:lnTo>
                  <a:pt x="0" y="0"/>
                </a:lnTo>
                <a:close/>
              </a:path>
            </a:pathLst>
          </a:custGeom>
          <a:blipFill>
            <a:blip r:embed="rId13"/>
            <a:stretch>
              <a:fillRect t="-4468" b="-4468"/>
            </a:stretch>
          </a:blipFill>
        </p:spPr>
      </p:sp>
      <p:sp>
        <p:nvSpPr>
          <p:cNvPr id="10" name="TextBox 10"/>
          <p:cNvSpPr txBox="1"/>
          <p:nvPr/>
        </p:nvSpPr>
        <p:spPr>
          <a:xfrm>
            <a:off x="7127874" y="678299"/>
            <a:ext cx="10770283" cy="1955740"/>
          </a:xfrm>
          <a:prstGeom prst="rect">
            <a:avLst/>
          </a:prstGeom>
        </p:spPr>
        <p:txBody>
          <a:bodyPr lIns="0" tIns="0" rIns="0" bIns="0" rtlCol="0" anchor="t">
            <a:spAutoFit/>
          </a:bodyPr>
          <a:lstStyle/>
          <a:p>
            <a:pPr algn="just">
              <a:lnSpc>
                <a:spcPts val="3136"/>
              </a:lnSpc>
            </a:pPr>
            <a:r>
              <a:rPr lang="en-US" sz="2509">
                <a:solidFill>
                  <a:srgbClr val="000000"/>
                </a:solidFill>
                <a:latin typeface="Glacial Indifference Bold"/>
              </a:rPr>
              <a:t>model.evaluate(test)</a:t>
            </a:r>
            <a:r>
              <a:rPr lang="en-US" sz="2509">
                <a:solidFill>
                  <a:srgbClr val="000000"/>
                </a:solidFill>
                <a:latin typeface="Glacial Indifference"/>
              </a:rPr>
              <a:t> akan menghitung loss function dan metrik lainnya pada data test yang disediakan dan mengembalikan nilai-nilai tersebut. Hasil evaluasi ini bergantung pada metrik yang diatur selama proses kompilasi model (model.compile()). Model eavluate ini akan mengembalikan metrik loss dan metrik accuracy</a:t>
            </a:r>
          </a:p>
        </p:txBody>
      </p:sp>
      <p:sp>
        <p:nvSpPr>
          <p:cNvPr id="11" name="TextBox 11"/>
          <p:cNvSpPr txBox="1"/>
          <p:nvPr/>
        </p:nvSpPr>
        <p:spPr>
          <a:xfrm>
            <a:off x="689527" y="2605464"/>
            <a:ext cx="2558481" cy="787400"/>
          </a:xfrm>
          <a:prstGeom prst="rect">
            <a:avLst/>
          </a:prstGeom>
        </p:spPr>
        <p:txBody>
          <a:bodyPr lIns="0" tIns="0" rIns="0" bIns="0" rtlCol="0" anchor="t">
            <a:spAutoFit/>
          </a:bodyPr>
          <a:lstStyle/>
          <a:p>
            <a:pPr algn="just">
              <a:lnSpc>
                <a:spcPts val="6250"/>
              </a:lnSpc>
            </a:pPr>
            <a:r>
              <a:rPr lang="en-US" sz="5000">
                <a:solidFill>
                  <a:srgbClr val="000000"/>
                </a:solidFill>
                <a:latin typeface="Glacial Indifference Bold"/>
              </a:rPr>
              <a:t>OUTPUT:</a:t>
            </a:r>
          </a:p>
        </p:txBody>
      </p:sp>
      <p:sp>
        <p:nvSpPr>
          <p:cNvPr id="12" name="TextBox 12"/>
          <p:cNvSpPr txBox="1"/>
          <p:nvPr/>
        </p:nvSpPr>
        <p:spPr>
          <a:xfrm>
            <a:off x="1968767" y="4305240"/>
            <a:ext cx="2558481" cy="787400"/>
          </a:xfrm>
          <a:prstGeom prst="rect">
            <a:avLst/>
          </a:prstGeom>
        </p:spPr>
        <p:txBody>
          <a:bodyPr lIns="0" tIns="0" rIns="0" bIns="0" rtlCol="0" anchor="t">
            <a:spAutoFit/>
          </a:bodyPr>
          <a:lstStyle/>
          <a:p>
            <a:pPr algn="just">
              <a:lnSpc>
                <a:spcPts val="6250"/>
              </a:lnSpc>
            </a:pPr>
            <a:r>
              <a:rPr lang="en-US" sz="5000">
                <a:solidFill>
                  <a:srgbClr val="000000"/>
                </a:solidFill>
                <a:latin typeface="Glacial Indifference"/>
              </a:rPr>
              <a:t>Alexnet</a:t>
            </a:r>
          </a:p>
        </p:txBody>
      </p:sp>
      <p:sp>
        <p:nvSpPr>
          <p:cNvPr id="13" name="TextBox 13"/>
          <p:cNvSpPr txBox="1"/>
          <p:nvPr/>
        </p:nvSpPr>
        <p:spPr>
          <a:xfrm>
            <a:off x="1968767" y="5603271"/>
            <a:ext cx="2558481" cy="787400"/>
          </a:xfrm>
          <a:prstGeom prst="rect">
            <a:avLst/>
          </a:prstGeom>
        </p:spPr>
        <p:txBody>
          <a:bodyPr lIns="0" tIns="0" rIns="0" bIns="0" rtlCol="0" anchor="t">
            <a:spAutoFit/>
          </a:bodyPr>
          <a:lstStyle/>
          <a:p>
            <a:pPr algn="just">
              <a:lnSpc>
                <a:spcPts val="6250"/>
              </a:lnSpc>
            </a:pPr>
            <a:r>
              <a:rPr lang="en-US" sz="5000">
                <a:solidFill>
                  <a:srgbClr val="000000"/>
                </a:solidFill>
                <a:latin typeface="Glacial Indifference"/>
              </a:rPr>
              <a:t>VGG</a:t>
            </a:r>
          </a:p>
        </p:txBody>
      </p:sp>
      <p:sp>
        <p:nvSpPr>
          <p:cNvPr id="14" name="TextBox 14"/>
          <p:cNvSpPr txBox="1"/>
          <p:nvPr/>
        </p:nvSpPr>
        <p:spPr>
          <a:xfrm>
            <a:off x="1996525" y="6905021"/>
            <a:ext cx="2558481" cy="787400"/>
          </a:xfrm>
          <a:prstGeom prst="rect">
            <a:avLst/>
          </a:prstGeom>
        </p:spPr>
        <p:txBody>
          <a:bodyPr lIns="0" tIns="0" rIns="0" bIns="0" rtlCol="0" anchor="t">
            <a:spAutoFit/>
          </a:bodyPr>
          <a:lstStyle/>
          <a:p>
            <a:pPr algn="just">
              <a:lnSpc>
                <a:spcPts val="6250"/>
              </a:lnSpc>
            </a:pPr>
            <a:r>
              <a:rPr lang="en-US" sz="5000">
                <a:solidFill>
                  <a:srgbClr val="000000"/>
                </a:solidFill>
                <a:latin typeface="Glacial Indifference"/>
              </a:rPr>
              <a:t>Resnet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ECCF"/>
        </a:solidFill>
        <a:effectLst/>
      </p:bgPr>
    </p:bg>
    <p:spTree>
      <p:nvGrpSpPr>
        <p:cNvPr id="1" name=""/>
        <p:cNvGrpSpPr/>
        <p:nvPr/>
      </p:nvGrpSpPr>
      <p:grpSpPr>
        <a:xfrm>
          <a:off x="0" y="0"/>
          <a:ext cx="0" cy="0"/>
          <a:chOff x="0" y="0"/>
          <a:chExt cx="0" cy="0"/>
        </a:xfrm>
      </p:grpSpPr>
      <p:sp>
        <p:nvSpPr>
          <p:cNvPr id="2" name="Freeform 2"/>
          <p:cNvSpPr/>
          <p:nvPr/>
        </p:nvSpPr>
        <p:spPr>
          <a:xfrm rot="-1551174">
            <a:off x="-2934203" y="9398528"/>
            <a:ext cx="4123710" cy="1776944"/>
          </a:xfrm>
          <a:custGeom>
            <a:avLst/>
            <a:gdLst/>
            <a:ahLst/>
            <a:cxnLst/>
            <a:rect l="l" t="t" r="r" b="b"/>
            <a:pathLst>
              <a:path w="4123710" h="1776944">
                <a:moveTo>
                  <a:pt x="0" y="0"/>
                </a:moveTo>
                <a:lnTo>
                  <a:pt x="4123710" y="0"/>
                </a:lnTo>
                <a:lnTo>
                  <a:pt x="4123710" y="1776944"/>
                </a:lnTo>
                <a:lnTo>
                  <a:pt x="0" y="17769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205424">
            <a:off x="7681695" y="-1847573"/>
            <a:ext cx="4254023" cy="4114800"/>
          </a:xfrm>
          <a:custGeom>
            <a:avLst/>
            <a:gdLst/>
            <a:ahLst/>
            <a:cxnLst/>
            <a:rect l="l" t="t" r="r" b="b"/>
            <a:pathLst>
              <a:path w="4254023" h="4114800">
                <a:moveTo>
                  <a:pt x="0" y="0"/>
                </a:moveTo>
                <a:lnTo>
                  <a:pt x="4254023" y="0"/>
                </a:lnTo>
                <a:lnTo>
                  <a:pt x="42540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949719">
            <a:off x="13985189" y="7277890"/>
            <a:ext cx="5008984" cy="4845054"/>
          </a:xfrm>
          <a:custGeom>
            <a:avLst/>
            <a:gdLst/>
            <a:ahLst/>
            <a:cxnLst/>
            <a:rect l="l" t="t" r="r" b="b"/>
            <a:pathLst>
              <a:path w="5008984" h="4845054">
                <a:moveTo>
                  <a:pt x="0" y="0"/>
                </a:moveTo>
                <a:lnTo>
                  <a:pt x="5008984" y="0"/>
                </a:lnTo>
                <a:lnTo>
                  <a:pt x="5008984" y="4845053"/>
                </a:lnTo>
                <a:lnTo>
                  <a:pt x="0" y="4845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89527" y="1423091"/>
            <a:ext cx="15635864" cy="1056970"/>
          </a:xfrm>
          <a:custGeom>
            <a:avLst/>
            <a:gdLst/>
            <a:ahLst/>
            <a:cxnLst/>
            <a:rect l="l" t="t" r="r" b="b"/>
            <a:pathLst>
              <a:path w="15635864" h="1056970">
                <a:moveTo>
                  <a:pt x="0" y="0"/>
                </a:moveTo>
                <a:lnTo>
                  <a:pt x="15635863" y="0"/>
                </a:lnTo>
                <a:lnTo>
                  <a:pt x="15635863" y="1056970"/>
                </a:lnTo>
                <a:lnTo>
                  <a:pt x="0" y="1056970"/>
                </a:lnTo>
                <a:lnTo>
                  <a:pt x="0" y="0"/>
                </a:lnTo>
                <a:close/>
              </a:path>
            </a:pathLst>
          </a:custGeom>
          <a:blipFill>
            <a:blip r:embed="rId8"/>
            <a:stretch>
              <a:fillRect/>
            </a:stretch>
          </a:blipFill>
        </p:spPr>
      </p:sp>
      <p:sp>
        <p:nvSpPr>
          <p:cNvPr id="6" name="TextBox 6"/>
          <p:cNvSpPr txBox="1"/>
          <p:nvPr/>
        </p:nvSpPr>
        <p:spPr>
          <a:xfrm>
            <a:off x="689527" y="2957921"/>
            <a:ext cx="15800154" cy="3688655"/>
          </a:xfrm>
          <a:prstGeom prst="rect">
            <a:avLst/>
          </a:prstGeom>
        </p:spPr>
        <p:txBody>
          <a:bodyPr lIns="0" tIns="0" rIns="0" bIns="0" rtlCol="0" anchor="t">
            <a:spAutoFit/>
          </a:bodyPr>
          <a:lstStyle/>
          <a:p>
            <a:pPr algn="just">
              <a:lnSpc>
                <a:spcPts val="3261"/>
              </a:lnSpc>
            </a:pPr>
            <a:r>
              <a:rPr lang="en-US" sz="2609">
                <a:solidFill>
                  <a:srgbClr val="000000"/>
                </a:solidFill>
                <a:latin typeface="Glacial Indifference"/>
              </a:rPr>
              <a:t>Code </a:t>
            </a:r>
            <a:r>
              <a:rPr lang="en-US" sz="2609">
                <a:solidFill>
                  <a:srgbClr val="000000"/>
                </a:solidFill>
                <a:latin typeface="Glacial Indifference Bold"/>
              </a:rPr>
              <a:t>model.save('/content/drive/My Drive/Colab Notebooks/model_alexnet.h5')</a:t>
            </a:r>
            <a:r>
              <a:rPr lang="en-US" sz="2609">
                <a:solidFill>
                  <a:srgbClr val="000000"/>
                </a:solidFill>
                <a:latin typeface="Glacial Indifference"/>
              </a:rPr>
              <a:t> digunakan untuk menyimpan model yang telah dilatih ke dalam sebuah file dengan format H5 menggunakan TensorFlow Keras. Jadi </a:t>
            </a:r>
            <a:r>
              <a:rPr lang="en-US" sz="2609">
                <a:solidFill>
                  <a:srgbClr val="000000"/>
                </a:solidFill>
                <a:latin typeface="Glacial Indifference Bold"/>
              </a:rPr>
              <a:t>model.save()</a:t>
            </a:r>
            <a:r>
              <a:rPr lang="en-US" sz="2609">
                <a:solidFill>
                  <a:srgbClr val="000000"/>
                </a:solidFill>
                <a:latin typeface="Glacial Indifference"/>
              </a:rPr>
              <a:t>: Fungsi dari Keras yang digunakan untuk menyimpan model neural network setelah proses pelatihan. Dan code </a:t>
            </a:r>
            <a:r>
              <a:rPr lang="en-US" sz="2609">
                <a:solidFill>
                  <a:srgbClr val="000000"/>
                </a:solidFill>
                <a:latin typeface="Glacial Indifference Bold"/>
              </a:rPr>
              <a:t>'/content/drive/My Drive/Colab Notebooks/model_alexnet.h5'</a:t>
            </a:r>
            <a:r>
              <a:rPr lang="en-US" sz="2609">
                <a:solidFill>
                  <a:srgbClr val="000000"/>
                </a:solidFill>
                <a:latin typeface="Glacial Indifference"/>
              </a:rPr>
              <a:t>: Ini adalah path dan nama file tempat model akan disimpan. Dalam kasus ini, model akan disimpan di direktori yang telah ditentukan ('/content/drive/My Drive/Colab Notebooks/') dengan nama file 'model_alexnet.h5'.</a:t>
            </a:r>
          </a:p>
          <a:p>
            <a:pPr algn="just">
              <a:lnSpc>
                <a:spcPts val="3261"/>
              </a:lnSpc>
            </a:pPr>
            <a:endParaRPr lang="en-US" sz="2609">
              <a:solidFill>
                <a:srgbClr val="000000"/>
              </a:solidFill>
              <a:latin typeface="Glacial Indifference"/>
            </a:endParaRPr>
          </a:p>
          <a:p>
            <a:pPr algn="just">
              <a:lnSpc>
                <a:spcPts val="3261"/>
              </a:lnSpc>
            </a:pPr>
            <a:r>
              <a:rPr lang="en-US" sz="2609">
                <a:solidFill>
                  <a:srgbClr val="000000"/>
                </a:solidFill>
                <a:latin typeface="Glacial Indifference"/>
              </a:rPr>
              <a:t>Format file H5 sendiri digunakan oleh Keras untuk menyimpan struktur model, arsitektur, bobot (weights), konfigurasi optimizer, serta parameter lainnya yang telah diatur selama proses pelatihan.</a:t>
            </a:r>
          </a:p>
        </p:txBody>
      </p:sp>
      <p:sp>
        <p:nvSpPr>
          <p:cNvPr id="7" name="Freeform 7"/>
          <p:cNvSpPr/>
          <p:nvPr/>
        </p:nvSpPr>
        <p:spPr>
          <a:xfrm>
            <a:off x="1370578" y="8696139"/>
            <a:ext cx="5733820" cy="753701"/>
          </a:xfrm>
          <a:custGeom>
            <a:avLst/>
            <a:gdLst/>
            <a:ahLst/>
            <a:cxnLst/>
            <a:rect l="l" t="t" r="r" b="b"/>
            <a:pathLst>
              <a:path w="5733820" h="753701">
                <a:moveTo>
                  <a:pt x="0" y="0"/>
                </a:moveTo>
                <a:lnTo>
                  <a:pt x="5733820" y="0"/>
                </a:lnTo>
                <a:lnTo>
                  <a:pt x="5733820" y="753701"/>
                </a:lnTo>
                <a:lnTo>
                  <a:pt x="0" y="753701"/>
                </a:lnTo>
                <a:lnTo>
                  <a:pt x="0" y="0"/>
                </a:lnTo>
                <a:close/>
              </a:path>
            </a:pathLst>
          </a:custGeom>
          <a:blipFill>
            <a:blip r:embed="rId9"/>
            <a:stretch>
              <a:fillRect l="-7851" r="-21003" b="-63913"/>
            </a:stretch>
          </a:blipFill>
        </p:spPr>
      </p:sp>
      <p:sp>
        <p:nvSpPr>
          <p:cNvPr id="8" name="Freeform 8"/>
          <p:cNvSpPr/>
          <p:nvPr/>
        </p:nvSpPr>
        <p:spPr>
          <a:xfrm>
            <a:off x="7525352" y="8718265"/>
            <a:ext cx="6760634" cy="709449"/>
          </a:xfrm>
          <a:custGeom>
            <a:avLst/>
            <a:gdLst/>
            <a:ahLst/>
            <a:cxnLst/>
            <a:rect l="l" t="t" r="r" b="b"/>
            <a:pathLst>
              <a:path w="6760634" h="709449">
                <a:moveTo>
                  <a:pt x="0" y="0"/>
                </a:moveTo>
                <a:lnTo>
                  <a:pt x="6760634" y="0"/>
                </a:lnTo>
                <a:lnTo>
                  <a:pt x="6760634" y="709449"/>
                </a:lnTo>
                <a:lnTo>
                  <a:pt x="0" y="709449"/>
                </a:lnTo>
                <a:lnTo>
                  <a:pt x="0" y="0"/>
                </a:lnTo>
                <a:close/>
              </a:path>
            </a:pathLst>
          </a:custGeom>
          <a:blipFill>
            <a:blip r:embed="rId10"/>
            <a:stretch>
              <a:fillRect/>
            </a:stretch>
          </a:blipFill>
        </p:spPr>
      </p:sp>
      <p:sp>
        <p:nvSpPr>
          <p:cNvPr id="9" name="TextBox 9"/>
          <p:cNvSpPr txBox="1"/>
          <p:nvPr/>
        </p:nvSpPr>
        <p:spPr>
          <a:xfrm>
            <a:off x="689527" y="7591309"/>
            <a:ext cx="15800154" cy="821630"/>
          </a:xfrm>
          <a:prstGeom prst="rect">
            <a:avLst/>
          </a:prstGeom>
        </p:spPr>
        <p:txBody>
          <a:bodyPr lIns="0" tIns="0" rIns="0" bIns="0" rtlCol="0" anchor="t">
            <a:spAutoFit/>
          </a:bodyPr>
          <a:lstStyle/>
          <a:p>
            <a:pPr algn="just">
              <a:lnSpc>
                <a:spcPts val="3261"/>
              </a:lnSpc>
            </a:pPr>
            <a:r>
              <a:rPr lang="en-US" sz="2609">
                <a:solidFill>
                  <a:srgbClr val="000000"/>
                </a:solidFill>
                <a:latin typeface="Glacial Indifference"/>
              </a:rPr>
              <a:t>Berikut adalah code menyimpan h5 dari model lain. Disini langsung menuliskan nama file yang akan dibuat, karena model VGG dan ResNet dibuaat dengan VS Code.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86B9FF"/>
        </a:solidFill>
        <a:effectLst/>
      </p:bgPr>
    </p:bg>
    <p:spTree>
      <p:nvGrpSpPr>
        <p:cNvPr id="1" name=""/>
        <p:cNvGrpSpPr/>
        <p:nvPr/>
      </p:nvGrpSpPr>
      <p:grpSpPr>
        <a:xfrm>
          <a:off x="0" y="0"/>
          <a:ext cx="0" cy="0"/>
          <a:chOff x="0" y="0"/>
          <a:chExt cx="0" cy="0"/>
        </a:xfrm>
      </p:grpSpPr>
      <p:sp>
        <p:nvSpPr>
          <p:cNvPr id="2" name="Freeform 2"/>
          <p:cNvSpPr/>
          <p:nvPr/>
        </p:nvSpPr>
        <p:spPr>
          <a:xfrm rot="545449">
            <a:off x="-3285809" y="-4319191"/>
            <a:ext cx="14728790" cy="8301682"/>
          </a:xfrm>
          <a:custGeom>
            <a:avLst/>
            <a:gdLst/>
            <a:ahLst/>
            <a:cxnLst/>
            <a:rect l="l" t="t" r="r" b="b"/>
            <a:pathLst>
              <a:path w="14728790" h="8301682">
                <a:moveTo>
                  <a:pt x="0" y="0"/>
                </a:moveTo>
                <a:lnTo>
                  <a:pt x="14728790" y="0"/>
                </a:lnTo>
                <a:lnTo>
                  <a:pt x="14728790" y="8301682"/>
                </a:lnTo>
                <a:lnTo>
                  <a:pt x="0" y="83016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6389105" y="5941651"/>
            <a:ext cx="14728790" cy="8301682"/>
          </a:xfrm>
          <a:custGeom>
            <a:avLst/>
            <a:gdLst/>
            <a:ahLst/>
            <a:cxnLst/>
            <a:rect l="l" t="t" r="r" b="b"/>
            <a:pathLst>
              <a:path w="14728790" h="8301682">
                <a:moveTo>
                  <a:pt x="14728790" y="8301682"/>
                </a:moveTo>
                <a:lnTo>
                  <a:pt x="0" y="8301682"/>
                </a:lnTo>
                <a:lnTo>
                  <a:pt x="0" y="0"/>
                </a:lnTo>
                <a:lnTo>
                  <a:pt x="14728790" y="0"/>
                </a:lnTo>
                <a:lnTo>
                  <a:pt x="14728790" y="830168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a:off x="1028678" y="9239250"/>
            <a:ext cx="16190670" cy="19050"/>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14291978" y="2037878"/>
            <a:ext cx="588846" cy="147317"/>
            <a:chOff x="0" y="0"/>
            <a:chExt cx="155087" cy="38800"/>
          </a:xfrm>
        </p:grpSpPr>
        <p:sp>
          <p:nvSpPr>
            <p:cNvPr id="6" name="Freeform 6"/>
            <p:cNvSpPr/>
            <p:nvPr/>
          </p:nvSpPr>
          <p:spPr>
            <a:xfrm>
              <a:off x="0" y="0"/>
              <a:ext cx="155087" cy="38800"/>
            </a:xfrm>
            <a:custGeom>
              <a:avLst/>
              <a:gdLst/>
              <a:ahLst/>
              <a:cxnLst/>
              <a:rect l="l" t="t" r="r" b="b"/>
              <a:pathLst>
                <a:path w="155087" h="38800">
                  <a:moveTo>
                    <a:pt x="19400" y="0"/>
                  </a:moveTo>
                  <a:lnTo>
                    <a:pt x="135687" y="0"/>
                  </a:lnTo>
                  <a:cubicBezTo>
                    <a:pt x="146401" y="0"/>
                    <a:pt x="155087" y="8686"/>
                    <a:pt x="155087" y="19400"/>
                  </a:cubicBezTo>
                  <a:lnTo>
                    <a:pt x="155087" y="19400"/>
                  </a:lnTo>
                  <a:cubicBezTo>
                    <a:pt x="155087" y="24545"/>
                    <a:pt x="153043" y="29479"/>
                    <a:pt x="149405" y="33118"/>
                  </a:cubicBezTo>
                  <a:cubicBezTo>
                    <a:pt x="145767" y="36756"/>
                    <a:pt x="140832" y="38800"/>
                    <a:pt x="135687" y="38800"/>
                  </a:cubicBezTo>
                  <a:lnTo>
                    <a:pt x="19400" y="38800"/>
                  </a:lnTo>
                  <a:cubicBezTo>
                    <a:pt x="14255" y="38800"/>
                    <a:pt x="9320" y="36756"/>
                    <a:pt x="5682" y="33118"/>
                  </a:cubicBezTo>
                  <a:cubicBezTo>
                    <a:pt x="2044" y="29479"/>
                    <a:pt x="0" y="24545"/>
                    <a:pt x="0" y="19400"/>
                  </a:cubicBezTo>
                  <a:lnTo>
                    <a:pt x="0" y="19400"/>
                  </a:lnTo>
                  <a:cubicBezTo>
                    <a:pt x="0" y="14255"/>
                    <a:pt x="2044" y="9320"/>
                    <a:pt x="5682" y="5682"/>
                  </a:cubicBezTo>
                  <a:cubicBezTo>
                    <a:pt x="9320" y="2044"/>
                    <a:pt x="14255" y="0"/>
                    <a:pt x="19400" y="0"/>
                  </a:cubicBezTo>
                  <a:close/>
                </a:path>
              </a:pathLst>
            </a:custGeom>
            <a:solidFill>
              <a:srgbClr val="1A1A1A"/>
            </a:solidFill>
          </p:spPr>
        </p:sp>
        <p:sp>
          <p:nvSpPr>
            <p:cNvPr id="7" name="TextBox 7"/>
            <p:cNvSpPr txBox="1"/>
            <p:nvPr/>
          </p:nvSpPr>
          <p:spPr>
            <a:xfrm>
              <a:off x="0" y="-95250"/>
              <a:ext cx="155087" cy="13405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655" y="1066800"/>
            <a:ext cx="16230645" cy="7967771"/>
          </a:xfrm>
          <a:custGeom>
            <a:avLst/>
            <a:gdLst/>
            <a:ahLst/>
            <a:cxnLst/>
            <a:rect l="l" t="t" r="r" b="b"/>
            <a:pathLst>
              <a:path w="16230645" h="7967771">
                <a:moveTo>
                  <a:pt x="0" y="0"/>
                </a:moveTo>
                <a:lnTo>
                  <a:pt x="16230645" y="0"/>
                </a:lnTo>
                <a:lnTo>
                  <a:pt x="16230645" y="7967771"/>
                </a:lnTo>
                <a:lnTo>
                  <a:pt x="0" y="79677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13785" y="2472739"/>
            <a:ext cx="1903272" cy="1884240"/>
          </a:xfrm>
          <a:custGeom>
            <a:avLst/>
            <a:gdLst/>
            <a:ahLst/>
            <a:cxnLst/>
            <a:rect l="l" t="t" r="r" b="b"/>
            <a:pathLst>
              <a:path w="1903272" h="1884240">
                <a:moveTo>
                  <a:pt x="0" y="0"/>
                </a:moveTo>
                <a:lnTo>
                  <a:pt x="1903272" y="0"/>
                </a:lnTo>
                <a:lnTo>
                  <a:pt x="1903272" y="1884240"/>
                </a:lnTo>
                <a:lnTo>
                  <a:pt x="0" y="18842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635195" y="3810538"/>
            <a:ext cx="1103921" cy="1092882"/>
          </a:xfrm>
          <a:custGeom>
            <a:avLst/>
            <a:gdLst/>
            <a:ahLst/>
            <a:cxnLst/>
            <a:rect l="l" t="t" r="r" b="b"/>
            <a:pathLst>
              <a:path w="1103921" h="1092882">
                <a:moveTo>
                  <a:pt x="0" y="0"/>
                </a:moveTo>
                <a:lnTo>
                  <a:pt x="1103922" y="0"/>
                </a:lnTo>
                <a:lnTo>
                  <a:pt x="1103922" y="1092882"/>
                </a:lnTo>
                <a:lnTo>
                  <a:pt x="0" y="10928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307664" y="7261859"/>
            <a:ext cx="1903272" cy="1884240"/>
          </a:xfrm>
          <a:custGeom>
            <a:avLst/>
            <a:gdLst/>
            <a:ahLst/>
            <a:cxnLst/>
            <a:rect l="l" t="t" r="r" b="b"/>
            <a:pathLst>
              <a:path w="1903272" h="1884240">
                <a:moveTo>
                  <a:pt x="0" y="0"/>
                </a:moveTo>
                <a:lnTo>
                  <a:pt x="1903272" y="0"/>
                </a:lnTo>
                <a:lnTo>
                  <a:pt x="1903272" y="1884240"/>
                </a:lnTo>
                <a:lnTo>
                  <a:pt x="0" y="18842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6859739" y="5760860"/>
            <a:ext cx="1103921" cy="1092882"/>
          </a:xfrm>
          <a:custGeom>
            <a:avLst/>
            <a:gdLst/>
            <a:ahLst/>
            <a:cxnLst/>
            <a:rect l="l" t="t" r="r" b="b"/>
            <a:pathLst>
              <a:path w="1103921" h="1092882">
                <a:moveTo>
                  <a:pt x="0" y="0"/>
                </a:moveTo>
                <a:lnTo>
                  <a:pt x="1103922" y="0"/>
                </a:lnTo>
                <a:lnTo>
                  <a:pt x="1103922" y="1092882"/>
                </a:lnTo>
                <a:lnTo>
                  <a:pt x="0" y="10928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6739493" y="3406615"/>
            <a:ext cx="1471443" cy="1644070"/>
          </a:xfrm>
          <a:custGeom>
            <a:avLst/>
            <a:gdLst/>
            <a:ahLst/>
            <a:cxnLst/>
            <a:rect l="l" t="t" r="r" b="b"/>
            <a:pathLst>
              <a:path w="1471443" h="1644070">
                <a:moveTo>
                  <a:pt x="0" y="0"/>
                </a:moveTo>
                <a:lnTo>
                  <a:pt x="1471443" y="0"/>
                </a:lnTo>
                <a:lnTo>
                  <a:pt x="1471443" y="1644071"/>
                </a:lnTo>
                <a:lnTo>
                  <a:pt x="0" y="16440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0" y="5848661"/>
            <a:ext cx="1471443" cy="1644070"/>
          </a:xfrm>
          <a:custGeom>
            <a:avLst/>
            <a:gdLst/>
            <a:ahLst/>
            <a:cxnLst/>
            <a:rect l="l" t="t" r="r" b="b"/>
            <a:pathLst>
              <a:path w="1471443" h="1644070">
                <a:moveTo>
                  <a:pt x="0" y="0"/>
                </a:moveTo>
                <a:lnTo>
                  <a:pt x="1471443" y="0"/>
                </a:lnTo>
                <a:lnTo>
                  <a:pt x="1471443" y="1644070"/>
                </a:lnTo>
                <a:lnTo>
                  <a:pt x="0" y="16440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TextBox 15"/>
          <p:cNvSpPr txBox="1"/>
          <p:nvPr/>
        </p:nvSpPr>
        <p:spPr>
          <a:xfrm>
            <a:off x="947297" y="4292168"/>
            <a:ext cx="16312003" cy="1649483"/>
          </a:xfrm>
          <a:prstGeom prst="rect">
            <a:avLst/>
          </a:prstGeom>
        </p:spPr>
        <p:txBody>
          <a:bodyPr lIns="0" tIns="0" rIns="0" bIns="0" rtlCol="0" anchor="t">
            <a:spAutoFit/>
          </a:bodyPr>
          <a:lstStyle/>
          <a:p>
            <a:pPr algn="ctr">
              <a:lnSpc>
                <a:spcPts val="10509"/>
              </a:lnSpc>
            </a:pPr>
            <a:r>
              <a:rPr lang="en-US" sz="9914">
                <a:solidFill>
                  <a:srgbClr val="000000"/>
                </a:solidFill>
                <a:latin typeface="Arsenica Antiqua Bold"/>
              </a:rPr>
              <a:t>PENGUJIAN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43565"/>
        </a:solidFill>
        <a:effectLst/>
      </p:bgPr>
    </p:bg>
    <p:spTree>
      <p:nvGrpSpPr>
        <p:cNvPr id="1" name=""/>
        <p:cNvGrpSpPr/>
        <p:nvPr/>
      </p:nvGrpSpPr>
      <p:grpSpPr>
        <a:xfrm>
          <a:off x="0" y="0"/>
          <a:ext cx="0" cy="0"/>
          <a:chOff x="0" y="0"/>
          <a:chExt cx="0" cy="0"/>
        </a:xfrm>
      </p:grpSpPr>
      <p:sp>
        <p:nvSpPr>
          <p:cNvPr id="2" name="Freeform 2"/>
          <p:cNvSpPr/>
          <p:nvPr/>
        </p:nvSpPr>
        <p:spPr>
          <a:xfrm>
            <a:off x="1028700" y="3850759"/>
            <a:ext cx="7080842" cy="2585482"/>
          </a:xfrm>
          <a:custGeom>
            <a:avLst/>
            <a:gdLst/>
            <a:ahLst/>
            <a:cxnLst/>
            <a:rect l="l" t="t" r="r" b="b"/>
            <a:pathLst>
              <a:path w="7080842" h="2585482">
                <a:moveTo>
                  <a:pt x="0" y="0"/>
                </a:moveTo>
                <a:lnTo>
                  <a:pt x="7080842" y="0"/>
                </a:lnTo>
                <a:lnTo>
                  <a:pt x="7080842" y="2585482"/>
                </a:lnTo>
                <a:lnTo>
                  <a:pt x="0" y="2585482"/>
                </a:lnTo>
                <a:lnTo>
                  <a:pt x="0" y="0"/>
                </a:lnTo>
                <a:close/>
              </a:path>
            </a:pathLst>
          </a:custGeom>
          <a:blipFill>
            <a:blip r:embed="rId2"/>
            <a:stretch>
              <a:fillRect/>
            </a:stretch>
          </a:blipFill>
        </p:spPr>
      </p:sp>
      <p:sp>
        <p:nvSpPr>
          <p:cNvPr id="3" name="TextBox 3"/>
          <p:cNvSpPr txBox="1"/>
          <p:nvPr/>
        </p:nvSpPr>
        <p:spPr>
          <a:xfrm>
            <a:off x="8463417" y="3479734"/>
            <a:ext cx="8795883" cy="3743325"/>
          </a:xfrm>
          <a:prstGeom prst="rect">
            <a:avLst/>
          </a:prstGeom>
        </p:spPr>
        <p:txBody>
          <a:bodyPr lIns="0" tIns="0" rIns="0" bIns="0" rtlCol="0" anchor="t">
            <a:spAutoFit/>
          </a:bodyPr>
          <a:lstStyle/>
          <a:p>
            <a:pPr algn="ctr">
              <a:lnSpc>
                <a:spcPts val="3745"/>
              </a:lnSpc>
              <a:spcBef>
                <a:spcPct val="0"/>
              </a:spcBef>
            </a:pPr>
            <a:r>
              <a:rPr lang="en-US" sz="3120" spc="156">
                <a:solidFill>
                  <a:srgbClr val="BEDEF9"/>
                </a:solidFill>
                <a:latin typeface="Glacial Indifference"/>
              </a:rPr>
              <a:t>Untuk melakukan pengujian, kita memerlukan beberapa  library. Yang perlu digaris bawahi disini adalah import cv2. CV2 adalah modul dalam openCV yang menyediakan fungsi untuk pengolahan citra dan computer vision. Fungsi yang dapat digunakan melalui library ini adalah memproses dan menganalisis gambar maupun video</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43565"/>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6230600" cy="785163"/>
          </a:xfrm>
          <a:custGeom>
            <a:avLst/>
            <a:gdLst/>
            <a:ahLst/>
            <a:cxnLst/>
            <a:rect l="l" t="t" r="r" b="b"/>
            <a:pathLst>
              <a:path w="16230600" h="785163">
                <a:moveTo>
                  <a:pt x="0" y="0"/>
                </a:moveTo>
                <a:lnTo>
                  <a:pt x="16230600" y="0"/>
                </a:lnTo>
                <a:lnTo>
                  <a:pt x="16230600" y="785163"/>
                </a:lnTo>
                <a:lnTo>
                  <a:pt x="0" y="785163"/>
                </a:lnTo>
                <a:lnTo>
                  <a:pt x="0" y="0"/>
                </a:lnTo>
                <a:close/>
              </a:path>
            </a:pathLst>
          </a:custGeom>
          <a:blipFill>
            <a:blip r:embed="rId2"/>
            <a:stretch>
              <a:fillRect/>
            </a:stretch>
          </a:blipFill>
        </p:spPr>
      </p:sp>
      <p:sp>
        <p:nvSpPr>
          <p:cNvPr id="3" name="Freeform 3"/>
          <p:cNvSpPr/>
          <p:nvPr/>
        </p:nvSpPr>
        <p:spPr>
          <a:xfrm>
            <a:off x="1028700" y="4137046"/>
            <a:ext cx="16230600" cy="1374691"/>
          </a:xfrm>
          <a:custGeom>
            <a:avLst/>
            <a:gdLst/>
            <a:ahLst/>
            <a:cxnLst/>
            <a:rect l="l" t="t" r="r" b="b"/>
            <a:pathLst>
              <a:path w="16230600" h="1374691">
                <a:moveTo>
                  <a:pt x="0" y="0"/>
                </a:moveTo>
                <a:lnTo>
                  <a:pt x="16230600" y="0"/>
                </a:lnTo>
                <a:lnTo>
                  <a:pt x="16230600" y="1374691"/>
                </a:lnTo>
                <a:lnTo>
                  <a:pt x="0" y="1374691"/>
                </a:lnTo>
                <a:lnTo>
                  <a:pt x="0" y="0"/>
                </a:lnTo>
                <a:close/>
              </a:path>
            </a:pathLst>
          </a:custGeom>
          <a:blipFill>
            <a:blip r:embed="rId3"/>
            <a:stretch>
              <a:fillRect/>
            </a:stretch>
          </a:blipFill>
        </p:spPr>
      </p:sp>
      <p:sp>
        <p:nvSpPr>
          <p:cNvPr id="4" name="Freeform 4"/>
          <p:cNvSpPr/>
          <p:nvPr/>
        </p:nvSpPr>
        <p:spPr>
          <a:xfrm>
            <a:off x="1028700" y="2020688"/>
            <a:ext cx="16230600" cy="685973"/>
          </a:xfrm>
          <a:custGeom>
            <a:avLst/>
            <a:gdLst/>
            <a:ahLst/>
            <a:cxnLst/>
            <a:rect l="l" t="t" r="r" b="b"/>
            <a:pathLst>
              <a:path w="16230600" h="685973">
                <a:moveTo>
                  <a:pt x="0" y="0"/>
                </a:moveTo>
                <a:lnTo>
                  <a:pt x="16230600" y="0"/>
                </a:lnTo>
                <a:lnTo>
                  <a:pt x="16230600" y="685973"/>
                </a:lnTo>
                <a:lnTo>
                  <a:pt x="0" y="685973"/>
                </a:lnTo>
                <a:lnTo>
                  <a:pt x="0" y="0"/>
                </a:lnTo>
                <a:close/>
              </a:path>
            </a:pathLst>
          </a:custGeom>
          <a:blipFill>
            <a:blip r:embed="rId4"/>
            <a:stretch>
              <a:fillRect/>
            </a:stretch>
          </a:blipFill>
        </p:spPr>
      </p:sp>
      <p:sp>
        <p:nvSpPr>
          <p:cNvPr id="5" name="Freeform 5"/>
          <p:cNvSpPr/>
          <p:nvPr/>
        </p:nvSpPr>
        <p:spPr>
          <a:xfrm>
            <a:off x="1028700" y="2916211"/>
            <a:ext cx="16230600" cy="733310"/>
          </a:xfrm>
          <a:custGeom>
            <a:avLst/>
            <a:gdLst/>
            <a:ahLst/>
            <a:cxnLst/>
            <a:rect l="l" t="t" r="r" b="b"/>
            <a:pathLst>
              <a:path w="16230600" h="733310">
                <a:moveTo>
                  <a:pt x="0" y="0"/>
                </a:moveTo>
                <a:lnTo>
                  <a:pt x="16230600" y="0"/>
                </a:lnTo>
                <a:lnTo>
                  <a:pt x="16230600" y="733310"/>
                </a:lnTo>
                <a:lnTo>
                  <a:pt x="0" y="733310"/>
                </a:lnTo>
                <a:lnTo>
                  <a:pt x="0" y="0"/>
                </a:lnTo>
                <a:close/>
              </a:path>
            </a:pathLst>
          </a:custGeom>
          <a:blipFill>
            <a:blip r:embed="rId5"/>
            <a:stretch>
              <a:fillRect/>
            </a:stretch>
          </a:blipFill>
        </p:spPr>
      </p:sp>
      <p:sp>
        <p:nvSpPr>
          <p:cNvPr id="6" name="TextBox 6"/>
          <p:cNvSpPr txBox="1"/>
          <p:nvPr/>
        </p:nvSpPr>
        <p:spPr>
          <a:xfrm>
            <a:off x="2419443" y="6932598"/>
            <a:ext cx="13449114" cy="1409700"/>
          </a:xfrm>
          <a:prstGeom prst="rect">
            <a:avLst/>
          </a:prstGeom>
        </p:spPr>
        <p:txBody>
          <a:bodyPr lIns="0" tIns="0" rIns="0" bIns="0" rtlCol="0" anchor="t">
            <a:spAutoFit/>
          </a:bodyPr>
          <a:lstStyle/>
          <a:p>
            <a:pPr algn="ctr">
              <a:lnSpc>
                <a:spcPts val="3745"/>
              </a:lnSpc>
              <a:spcBef>
                <a:spcPct val="0"/>
              </a:spcBef>
            </a:pPr>
            <a:r>
              <a:rPr lang="en-US" sz="3120" spc="156">
                <a:solidFill>
                  <a:srgbClr val="BEDEF9"/>
                </a:solidFill>
                <a:latin typeface="Glacial Indifference"/>
              </a:rPr>
              <a:t>Kemudian yang kita lakukan disini adalah memuat model Alexnet, VGG16, dan Resnet yang telah dibuat sebelumnya. Kemudian muat gambar dataset dan menentukan apa saja kelas pada dataset testing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43565"/>
        </a:solidFill>
        <a:effectLst/>
      </p:bgPr>
    </p:bg>
    <p:spTree>
      <p:nvGrpSpPr>
        <p:cNvPr id="1" name=""/>
        <p:cNvGrpSpPr/>
        <p:nvPr/>
      </p:nvGrpSpPr>
      <p:grpSpPr>
        <a:xfrm>
          <a:off x="0" y="0"/>
          <a:ext cx="0" cy="0"/>
          <a:chOff x="0" y="0"/>
          <a:chExt cx="0" cy="0"/>
        </a:xfrm>
      </p:grpSpPr>
      <p:sp>
        <p:nvSpPr>
          <p:cNvPr id="2" name="Freeform 2"/>
          <p:cNvSpPr/>
          <p:nvPr/>
        </p:nvSpPr>
        <p:spPr>
          <a:xfrm rot="-24000">
            <a:off x="1000171" y="972145"/>
            <a:ext cx="16287657" cy="8342709"/>
          </a:xfrm>
          <a:custGeom>
            <a:avLst/>
            <a:gdLst/>
            <a:ahLst/>
            <a:cxnLst/>
            <a:rect l="l" t="t" r="r" b="b"/>
            <a:pathLst>
              <a:path w="16287657" h="8342709">
                <a:moveTo>
                  <a:pt x="57453" y="0"/>
                </a:moveTo>
                <a:lnTo>
                  <a:pt x="16287658" y="113310"/>
                </a:lnTo>
                <a:lnTo>
                  <a:pt x="16230205" y="8342710"/>
                </a:lnTo>
                <a:lnTo>
                  <a:pt x="0" y="8229400"/>
                </a:lnTo>
                <a:lnTo>
                  <a:pt x="57453" y="0"/>
                </a:lnTo>
                <a:close/>
              </a:path>
            </a:pathLst>
          </a:custGeom>
          <a:blipFill>
            <a:blip r:embed="rId2"/>
            <a:stretch>
              <a:fillRect l="-801" t="-74" r="-14064" b="-3277"/>
            </a:stretch>
          </a:blipFill>
        </p:spPr>
      </p:sp>
      <p:sp>
        <p:nvSpPr>
          <p:cNvPr id="3" name="TextBox 3"/>
          <p:cNvSpPr txBox="1"/>
          <p:nvPr/>
        </p:nvSpPr>
        <p:spPr>
          <a:xfrm>
            <a:off x="7731985" y="1513896"/>
            <a:ext cx="9080823" cy="5210175"/>
          </a:xfrm>
          <a:prstGeom prst="rect">
            <a:avLst/>
          </a:prstGeom>
        </p:spPr>
        <p:txBody>
          <a:bodyPr lIns="0" tIns="0" rIns="0" bIns="0" rtlCol="0" anchor="t">
            <a:spAutoFit/>
          </a:bodyPr>
          <a:lstStyle/>
          <a:p>
            <a:pPr marL="0" lvl="0" indent="0" algn="ctr">
              <a:lnSpc>
                <a:spcPts val="3150"/>
              </a:lnSpc>
              <a:spcBef>
                <a:spcPct val="0"/>
              </a:spcBef>
            </a:pPr>
            <a:r>
              <a:rPr lang="en-US" sz="2625" u="none" strike="noStrike" spc="131">
                <a:solidFill>
                  <a:srgbClr val="143565"/>
                </a:solidFill>
                <a:latin typeface="Glacial Indifference Bold"/>
              </a:rPr>
              <a:t>Berikut kami membuat fungsi prediksi untuk ketiga model. Pertama kita memuat foto yang ingin diuji dengan cv2.imread</a:t>
            </a:r>
          </a:p>
          <a:p>
            <a:pPr marL="0" lvl="0" indent="0" algn="ctr">
              <a:lnSpc>
                <a:spcPts val="3150"/>
              </a:lnSpc>
              <a:spcBef>
                <a:spcPct val="0"/>
              </a:spcBef>
            </a:pPr>
            <a:endParaRPr lang="en-US" sz="2625" u="none" strike="noStrike" spc="131">
              <a:solidFill>
                <a:srgbClr val="143565"/>
              </a:solidFill>
              <a:latin typeface="Glacial Indifference Bold"/>
            </a:endParaRPr>
          </a:p>
          <a:p>
            <a:pPr marL="0" lvl="0" indent="0" algn="ctr">
              <a:lnSpc>
                <a:spcPts val="3150"/>
              </a:lnSpc>
              <a:spcBef>
                <a:spcPct val="0"/>
              </a:spcBef>
            </a:pPr>
            <a:r>
              <a:rPr lang="en-US" sz="2625" u="none" strike="noStrike" spc="131">
                <a:solidFill>
                  <a:srgbClr val="143565"/>
                </a:solidFill>
                <a:latin typeface="Glacial Indifference Bold"/>
              </a:rPr>
              <a:t>Lalu kita atur  image tersebut supaya layak untuk di prediksi. Hal ini dilakukan dengan menyeseaikan shape dengan input model. </a:t>
            </a:r>
          </a:p>
          <a:p>
            <a:pPr marL="0" lvl="0" indent="0" algn="ctr">
              <a:lnSpc>
                <a:spcPts val="3150"/>
              </a:lnSpc>
              <a:spcBef>
                <a:spcPct val="0"/>
              </a:spcBef>
            </a:pPr>
            <a:endParaRPr lang="en-US" sz="2625" u="none" strike="noStrike" spc="131">
              <a:solidFill>
                <a:srgbClr val="143565"/>
              </a:solidFill>
              <a:latin typeface="Glacial Indifference Bold"/>
            </a:endParaRPr>
          </a:p>
          <a:p>
            <a:pPr marL="0" lvl="0" indent="0" algn="ctr">
              <a:lnSpc>
                <a:spcPts val="3150"/>
              </a:lnSpc>
              <a:spcBef>
                <a:spcPct val="0"/>
              </a:spcBef>
            </a:pPr>
            <a:r>
              <a:rPr lang="en-US" sz="2625" u="none" strike="noStrike" spc="131">
                <a:solidFill>
                  <a:srgbClr val="143565"/>
                </a:solidFill>
                <a:latin typeface="Glacial Indifference Bold"/>
              </a:rPr>
              <a:t>Kemudian setelah prediksi dilakukan ditentukan kelas mana yang memiliki nilai paling tinggi.</a:t>
            </a:r>
          </a:p>
          <a:p>
            <a:pPr marL="0" lvl="0" indent="0" algn="ctr">
              <a:lnSpc>
                <a:spcPts val="3150"/>
              </a:lnSpc>
              <a:spcBef>
                <a:spcPct val="0"/>
              </a:spcBef>
            </a:pPr>
            <a:endParaRPr lang="en-US" sz="2625" u="none" strike="noStrike" spc="131">
              <a:solidFill>
                <a:srgbClr val="143565"/>
              </a:solidFill>
              <a:latin typeface="Glacial Indifference Bold"/>
            </a:endParaRPr>
          </a:p>
          <a:p>
            <a:pPr marL="0" lvl="0" indent="0" algn="ctr">
              <a:lnSpc>
                <a:spcPts val="3150"/>
              </a:lnSpc>
              <a:spcBef>
                <a:spcPct val="0"/>
              </a:spcBef>
            </a:pPr>
            <a:r>
              <a:rPr lang="en-US" sz="2625" u="none" strike="noStrike" spc="131">
                <a:solidFill>
                  <a:srgbClr val="143565"/>
                </a:solidFill>
                <a:latin typeface="Glacial Indifference Bold"/>
              </a:rPr>
              <a:t>Hasil disimpan dalam bentuk persen dan dicetak bersama dengan kelas yang diprediksi</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43565"/>
        </a:solidFill>
        <a:effectLst/>
      </p:bgPr>
    </p:bg>
    <p:spTree>
      <p:nvGrpSpPr>
        <p:cNvPr id="1" name=""/>
        <p:cNvGrpSpPr/>
        <p:nvPr/>
      </p:nvGrpSpPr>
      <p:grpSpPr>
        <a:xfrm>
          <a:off x="0" y="0"/>
          <a:ext cx="0" cy="0"/>
          <a:chOff x="0" y="0"/>
          <a:chExt cx="0" cy="0"/>
        </a:xfrm>
      </p:grpSpPr>
      <p:sp>
        <p:nvSpPr>
          <p:cNvPr id="2" name="Freeform 2"/>
          <p:cNvSpPr/>
          <p:nvPr/>
        </p:nvSpPr>
        <p:spPr>
          <a:xfrm>
            <a:off x="7680307" y="1873907"/>
            <a:ext cx="8575446" cy="1681788"/>
          </a:xfrm>
          <a:custGeom>
            <a:avLst/>
            <a:gdLst/>
            <a:ahLst/>
            <a:cxnLst/>
            <a:rect l="l" t="t" r="r" b="b"/>
            <a:pathLst>
              <a:path w="8575446" h="1681788">
                <a:moveTo>
                  <a:pt x="0" y="0"/>
                </a:moveTo>
                <a:lnTo>
                  <a:pt x="8575446" y="0"/>
                </a:lnTo>
                <a:lnTo>
                  <a:pt x="8575446" y="1681789"/>
                </a:lnTo>
                <a:lnTo>
                  <a:pt x="0" y="1681789"/>
                </a:lnTo>
                <a:lnTo>
                  <a:pt x="0" y="0"/>
                </a:lnTo>
                <a:close/>
              </a:path>
            </a:pathLst>
          </a:custGeom>
          <a:blipFill>
            <a:blip r:embed="rId2"/>
            <a:stretch>
              <a:fillRect r="-20208"/>
            </a:stretch>
          </a:blipFill>
        </p:spPr>
      </p:sp>
      <p:sp>
        <p:nvSpPr>
          <p:cNvPr id="3" name="Freeform 3"/>
          <p:cNvSpPr/>
          <p:nvPr/>
        </p:nvSpPr>
        <p:spPr>
          <a:xfrm>
            <a:off x="7680307" y="4537828"/>
            <a:ext cx="9578993" cy="1678068"/>
          </a:xfrm>
          <a:custGeom>
            <a:avLst/>
            <a:gdLst/>
            <a:ahLst/>
            <a:cxnLst/>
            <a:rect l="l" t="t" r="r" b="b"/>
            <a:pathLst>
              <a:path w="9578993" h="1678068">
                <a:moveTo>
                  <a:pt x="0" y="0"/>
                </a:moveTo>
                <a:lnTo>
                  <a:pt x="9578993" y="0"/>
                </a:lnTo>
                <a:lnTo>
                  <a:pt x="9578993" y="1678069"/>
                </a:lnTo>
                <a:lnTo>
                  <a:pt x="0" y="1678069"/>
                </a:lnTo>
                <a:lnTo>
                  <a:pt x="0" y="0"/>
                </a:lnTo>
                <a:close/>
              </a:path>
            </a:pathLst>
          </a:custGeom>
          <a:blipFill>
            <a:blip r:embed="rId3"/>
            <a:stretch>
              <a:fillRect r="-4408"/>
            </a:stretch>
          </a:blipFill>
        </p:spPr>
      </p:sp>
      <p:sp>
        <p:nvSpPr>
          <p:cNvPr id="4" name="TextBox 4"/>
          <p:cNvSpPr txBox="1"/>
          <p:nvPr/>
        </p:nvSpPr>
        <p:spPr>
          <a:xfrm>
            <a:off x="1028700" y="2471914"/>
            <a:ext cx="6003945" cy="476250"/>
          </a:xfrm>
          <a:prstGeom prst="rect">
            <a:avLst/>
          </a:prstGeom>
        </p:spPr>
        <p:txBody>
          <a:bodyPr lIns="0" tIns="0" rIns="0" bIns="0" rtlCol="0" anchor="t">
            <a:spAutoFit/>
          </a:bodyPr>
          <a:lstStyle/>
          <a:p>
            <a:pPr algn="ctr">
              <a:lnSpc>
                <a:spcPts val="3745"/>
              </a:lnSpc>
              <a:spcBef>
                <a:spcPct val="0"/>
              </a:spcBef>
            </a:pPr>
            <a:r>
              <a:rPr lang="en-US" sz="3120" spc="156">
                <a:solidFill>
                  <a:srgbClr val="BEDEF9"/>
                </a:solidFill>
                <a:latin typeface="Glacial Indifference"/>
              </a:rPr>
              <a:t>Input Shape Model AlexNet</a:t>
            </a:r>
          </a:p>
        </p:txBody>
      </p:sp>
      <p:sp>
        <p:nvSpPr>
          <p:cNvPr id="5" name="TextBox 5"/>
          <p:cNvSpPr txBox="1"/>
          <p:nvPr/>
        </p:nvSpPr>
        <p:spPr>
          <a:xfrm>
            <a:off x="1028700" y="5133975"/>
            <a:ext cx="6003945" cy="476250"/>
          </a:xfrm>
          <a:prstGeom prst="rect">
            <a:avLst/>
          </a:prstGeom>
        </p:spPr>
        <p:txBody>
          <a:bodyPr lIns="0" tIns="0" rIns="0" bIns="0" rtlCol="0" anchor="t">
            <a:spAutoFit/>
          </a:bodyPr>
          <a:lstStyle/>
          <a:p>
            <a:pPr algn="ctr">
              <a:lnSpc>
                <a:spcPts val="3745"/>
              </a:lnSpc>
              <a:spcBef>
                <a:spcPct val="0"/>
              </a:spcBef>
            </a:pPr>
            <a:r>
              <a:rPr lang="en-US" sz="3120" spc="156">
                <a:solidFill>
                  <a:srgbClr val="BEDEF9"/>
                </a:solidFill>
                <a:latin typeface="Glacial Indifference"/>
              </a:rPr>
              <a:t>Input Shape Model VGG16</a:t>
            </a:r>
          </a:p>
        </p:txBody>
      </p:sp>
      <p:sp>
        <p:nvSpPr>
          <p:cNvPr id="6" name="TextBox 6"/>
          <p:cNvSpPr txBox="1"/>
          <p:nvPr/>
        </p:nvSpPr>
        <p:spPr>
          <a:xfrm>
            <a:off x="1028700" y="7791450"/>
            <a:ext cx="6003945" cy="476250"/>
          </a:xfrm>
          <a:prstGeom prst="rect">
            <a:avLst/>
          </a:prstGeom>
        </p:spPr>
        <p:txBody>
          <a:bodyPr lIns="0" tIns="0" rIns="0" bIns="0" rtlCol="0" anchor="t">
            <a:spAutoFit/>
          </a:bodyPr>
          <a:lstStyle/>
          <a:p>
            <a:pPr algn="ctr">
              <a:lnSpc>
                <a:spcPts val="3745"/>
              </a:lnSpc>
              <a:spcBef>
                <a:spcPct val="0"/>
              </a:spcBef>
            </a:pPr>
            <a:r>
              <a:rPr lang="en-US" sz="3120" spc="156">
                <a:solidFill>
                  <a:srgbClr val="BEDEF9"/>
                </a:solidFill>
                <a:latin typeface="Glacial Indifference"/>
              </a:rPr>
              <a:t>Input Shape Model ResNet</a:t>
            </a:r>
          </a:p>
        </p:txBody>
      </p:sp>
      <p:sp>
        <p:nvSpPr>
          <p:cNvPr id="7" name="Freeform 7"/>
          <p:cNvSpPr/>
          <p:nvPr/>
        </p:nvSpPr>
        <p:spPr>
          <a:xfrm>
            <a:off x="7680307" y="6961941"/>
            <a:ext cx="9578993" cy="1678068"/>
          </a:xfrm>
          <a:custGeom>
            <a:avLst/>
            <a:gdLst/>
            <a:ahLst/>
            <a:cxnLst/>
            <a:rect l="l" t="t" r="r" b="b"/>
            <a:pathLst>
              <a:path w="9578993" h="1678068">
                <a:moveTo>
                  <a:pt x="0" y="0"/>
                </a:moveTo>
                <a:lnTo>
                  <a:pt x="9578993" y="0"/>
                </a:lnTo>
                <a:lnTo>
                  <a:pt x="9578993" y="1678068"/>
                </a:lnTo>
                <a:lnTo>
                  <a:pt x="0" y="1678068"/>
                </a:lnTo>
                <a:lnTo>
                  <a:pt x="0" y="0"/>
                </a:lnTo>
                <a:close/>
              </a:path>
            </a:pathLst>
          </a:custGeom>
          <a:blipFill>
            <a:blip r:embed="rId3"/>
            <a:stretch>
              <a:fillRect r="-4408"/>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6A7B">
                <a:alpha val="100000"/>
              </a:srgbClr>
            </a:gs>
            <a:gs pos="100000">
              <a:srgbClr val="3C8B1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65480" y="-411415"/>
            <a:ext cx="2292484" cy="2177859"/>
          </a:xfrm>
          <a:custGeom>
            <a:avLst/>
            <a:gdLst/>
            <a:ahLst/>
            <a:cxnLst/>
            <a:rect l="l" t="t" r="r" b="b"/>
            <a:pathLst>
              <a:path w="2292484" h="2177859">
                <a:moveTo>
                  <a:pt x="0" y="0"/>
                </a:moveTo>
                <a:lnTo>
                  <a:pt x="2292484" y="0"/>
                </a:lnTo>
                <a:lnTo>
                  <a:pt x="2292484" y="2177860"/>
                </a:lnTo>
                <a:lnTo>
                  <a:pt x="0" y="2177860"/>
                </a:lnTo>
                <a:lnTo>
                  <a:pt x="0" y="0"/>
                </a:lnTo>
                <a:close/>
              </a:path>
            </a:pathLst>
          </a:custGeom>
          <a:blipFill>
            <a:blip r:embed="rId2"/>
            <a:stretch>
              <a:fillRect/>
            </a:stretch>
          </a:blipFill>
        </p:spPr>
      </p:sp>
      <p:grpSp>
        <p:nvGrpSpPr>
          <p:cNvPr id="3" name="Group 3"/>
          <p:cNvGrpSpPr/>
          <p:nvPr/>
        </p:nvGrpSpPr>
        <p:grpSpPr>
          <a:xfrm>
            <a:off x="898065" y="1028700"/>
            <a:ext cx="16491869" cy="7520837"/>
            <a:chOff x="0" y="0"/>
            <a:chExt cx="4343538" cy="1980797"/>
          </a:xfrm>
        </p:grpSpPr>
        <p:sp>
          <p:nvSpPr>
            <p:cNvPr id="4" name="Freeform 4"/>
            <p:cNvSpPr/>
            <p:nvPr/>
          </p:nvSpPr>
          <p:spPr>
            <a:xfrm>
              <a:off x="0" y="0"/>
              <a:ext cx="4343538" cy="1980797"/>
            </a:xfrm>
            <a:custGeom>
              <a:avLst/>
              <a:gdLst/>
              <a:ahLst/>
              <a:cxnLst/>
              <a:rect l="l" t="t" r="r" b="b"/>
              <a:pathLst>
                <a:path w="4343538" h="1980797">
                  <a:moveTo>
                    <a:pt x="23941" y="0"/>
                  </a:moveTo>
                  <a:lnTo>
                    <a:pt x="4319596" y="0"/>
                  </a:lnTo>
                  <a:cubicBezTo>
                    <a:pt x="4325946" y="0"/>
                    <a:pt x="4332036" y="2522"/>
                    <a:pt x="4336525" y="7012"/>
                  </a:cubicBezTo>
                  <a:cubicBezTo>
                    <a:pt x="4341015" y="11502"/>
                    <a:pt x="4343538" y="17592"/>
                    <a:pt x="4343538" y="23941"/>
                  </a:cubicBezTo>
                  <a:lnTo>
                    <a:pt x="4343538" y="1956855"/>
                  </a:lnTo>
                  <a:cubicBezTo>
                    <a:pt x="4343538" y="1963205"/>
                    <a:pt x="4341015" y="1969294"/>
                    <a:pt x="4336525" y="1973784"/>
                  </a:cubicBezTo>
                  <a:cubicBezTo>
                    <a:pt x="4332036" y="1978274"/>
                    <a:pt x="4325946" y="1980797"/>
                    <a:pt x="4319596" y="1980797"/>
                  </a:cubicBezTo>
                  <a:lnTo>
                    <a:pt x="23941" y="1980797"/>
                  </a:lnTo>
                  <a:cubicBezTo>
                    <a:pt x="17592" y="1980797"/>
                    <a:pt x="11502" y="1978274"/>
                    <a:pt x="7012" y="1973784"/>
                  </a:cubicBezTo>
                  <a:cubicBezTo>
                    <a:pt x="2522" y="1969294"/>
                    <a:pt x="0" y="1963205"/>
                    <a:pt x="0" y="1956855"/>
                  </a:cubicBezTo>
                  <a:lnTo>
                    <a:pt x="0" y="23941"/>
                  </a:lnTo>
                  <a:cubicBezTo>
                    <a:pt x="0" y="17592"/>
                    <a:pt x="2522" y="11502"/>
                    <a:pt x="7012" y="7012"/>
                  </a:cubicBezTo>
                  <a:cubicBezTo>
                    <a:pt x="11502" y="2522"/>
                    <a:pt x="17592" y="0"/>
                    <a:pt x="23941" y="0"/>
                  </a:cubicBezTo>
                  <a:close/>
                </a:path>
              </a:pathLst>
            </a:custGeom>
            <a:solidFill>
              <a:srgbClr val="FFFFFF"/>
            </a:solidFill>
          </p:spPr>
        </p:sp>
        <p:sp>
          <p:nvSpPr>
            <p:cNvPr id="5" name="TextBox 5"/>
            <p:cNvSpPr txBox="1"/>
            <p:nvPr/>
          </p:nvSpPr>
          <p:spPr>
            <a:xfrm>
              <a:off x="0" y="-9525"/>
              <a:ext cx="4343538" cy="1990322"/>
            </a:xfrm>
            <a:prstGeom prst="rect">
              <a:avLst/>
            </a:prstGeom>
          </p:spPr>
          <p:txBody>
            <a:bodyPr lIns="50800" tIns="50800" rIns="50800" bIns="50800" rtlCol="0" anchor="ctr"/>
            <a:lstStyle/>
            <a:p>
              <a:pPr algn="ctr">
                <a:lnSpc>
                  <a:spcPts val="3145"/>
                </a:lnSpc>
              </a:pPr>
              <a:endParaRPr/>
            </a:p>
          </p:txBody>
        </p:sp>
      </p:grpSp>
      <p:sp>
        <p:nvSpPr>
          <p:cNvPr id="6" name="TextBox 6"/>
          <p:cNvSpPr txBox="1"/>
          <p:nvPr/>
        </p:nvSpPr>
        <p:spPr>
          <a:xfrm>
            <a:off x="1198544" y="1766445"/>
            <a:ext cx="15890911" cy="7429500"/>
          </a:xfrm>
          <a:prstGeom prst="rect">
            <a:avLst/>
          </a:prstGeom>
        </p:spPr>
        <p:txBody>
          <a:bodyPr lIns="0" tIns="0" rIns="0" bIns="0" rtlCol="0" anchor="t">
            <a:spAutoFit/>
          </a:bodyPr>
          <a:lstStyle/>
          <a:p>
            <a:pPr algn="just">
              <a:lnSpc>
                <a:spcPts val="4552"/>
              </a:lnSpc>
            </a:pPr>
            <a:r>
              <a:rPr lang="en-US" sz="3794">
                <a:solidFill>
                  <a:srgbClr val="207622"/>
                </a:solidFill>
                <a:latin typeface="Glacial Indifference"/>
              </a:rPr>
              <a:t>Terdapat empat kelas yang akan diklasifikasikan:</a:t>
            </a:r>
          </a:p>
          <a:p>
            <a:pPr marL="819132" lvl="1" indent="-409566" algn="just">
              <a:lnSpc>
                <a:spcPts val="4552"/>
              </a:lnSpc>
              <a:buFont typeface="Arial"/>
              <a:buChar char="•"/>
            </a:pPr>
            <a:r>
              <a:rPr lang="en-US" sz="3794">
                <a:solidFill>
                  <a:srgbClr val="207622"/>
                </a:solidFill>
                <a:latin typeface="Glacial Indifference"/>
              </a:rPr>
              <a:t>Bolt</a:t>
            </a:r>
          </a:p>
          <a:p>
            <a:pPr marL="819132" lvl="1" indent="-409566" algn="just">
              <a:lnSpc>
                <a:spcPts val="4552"/>
              </a:lnSpc>
              <a:buFont typeface="Arial"/>
              <a:buChar char="•"/>
            </a:pPr>
            <a:r>
              <a:rPr lang="en-US" sz="3794">
                <a:solidFill>
                  <a:srgbClr val="207622"/>
                </a:solidFill>
                <a:latin typeface="Glacial Indifference"/>
              </a:rPr>
              <a:t>Olaf</a:t>
            </a:r>
          </a:p>
          <a:p>
            <a:pPr marL="819132" lvl="1" indent="-409566" algn="just">
              <a:lnSpc>
                <a:spcPts val="4552"/>
              </a:lnSpc>
              <a:buFont typeface="Arial"/>
              <a:buChar char="•"/>
            </a:pPr>
            <a:r>
              <a:rPr lang="en-US" sz="3794">
                <a:solidFill>
                  <a:srgbClr val="207622"/>
                </a:solidFill>
                <a:latin typeface="Glacial Indifference"/>
              </a:rPr>
              <a:t>Woody</a:t>
            </a:r>
          </a:p>
          <a:p>
            <a:pPr marL="819132" lvl="1" indent="-409566" algn="just">
              <a:lnSpc>
                <a:spcPts val="4552"/>
              </a:lnSpc>
              <a:buFont typeface="Arial"/>
              <a:buChar char="•"/>
            </a:pPr>
            <a:r>
              <a:rPr lang="en-US" sz="3794">
                <a:solidFill>
                  <a:srgbClr val="207622"/>
                </a:solidFill>
                <a:latin typeface="Glacial Indifference"/>
              </a:rPr>
              <a:t>Carl</a:t>
            </a:r>
          </a:p>
          <a:p>
            <a:pPr algn="just">
              <a:lnSpc>
                <a:spcPts val="4552"/>
              </a:lnSpc>
            </a:pPr>
            <a:r>
              <a:rPr lang="en-US" sz="3794">
                <a:solidFill>
                  <a:srgbClr val="207622"/>
                </a:solidFill>
                <a:latin typeface="Glacial Indifference"/>
              </a:rPr>
              <a:t>Setiap kelas memiliki minimal 100 gambar yang akan digunakan untuk pelatihan model klasifikasi menggunakan tiga arsitektur Convolutional Neural Network (CNN), yaitu:</a:t>
            </a:r>
          </a:p>
          <a:p>
            <a:pPr marL="819132" lvl="1" indent="-409566" algn="just">
              <a:lnSpc>
                <a:spcPts val="4552"/>
              </a:lnSpc>
              <a:buFont typeface="Arial"/>
              <a:buChar char="•"/>
            </a:pPr>
            <a:r>
              <a:rPr lang="en-US" sz="3794">
                <a:solidFill>
                  <a:srgbClr val="207622"/>
                </a:solidFill>
                <a:latin typeface="Glacial Indifference"/>
              </a:rPr>
              <a:t>AlexNet</a:t>
            </a:r>
          </a:p>
          <a:p>
            <a:pPr marL="819132" lvl="1" indent="-409566" algn="just">
              <a:lnSpc>
                <a:spcPts val="4552"/>
              </a:lnSpc>
              <a:buFont typeface="Arial"/>
              <a:buChar char="•"/>
            </a:pPr>
            <a:r>
              <a:rPr lang="en-US" sz="3794">
                <a:solidFill>
                  <a:srgbClr val="207622"/>
                </a:solidFill>
                <a:latin typeface="Glacial Indifference"/>
              </a:rPr>
              <a:t>VGG-16</a:t>
            </a:r>
          </a:p>
          <a:p>
            <a:pPr marL="819132" lvl="1" indent="-409566" algn="just">
              <a:lnSpc>
                <a:spcPts val="4552"/>
              </a:lnSpc>
              <a:buFont typeface="Arial"/>
              <a:buChar char="•"/>
            </a:pPr>
            <a:r>
              <a:rPr lang="en-US" sz="3794">
                <a:solidFill>
                  <a:srgbClr val="207622"/>
                </a:solidFill>
                <a:latin typeface="Glacial Indifference"/>
              </a:rPr>
              <a:t>ResNet</a:t>
            </a:r>
          </a:p>
          <a:p>
            <a:pPr algn="just">
              <a:lnSpc>
                <a:spcPts val="4552"/>
              </a:lnSpc>
            </a:pPr>
            <a:endParaRPr lang="en-US" sz="3794">
              <a:solidFill>
                <a:srgbClr val="207622"/>
              </a:solidFill>
              <a:latin typeface="Glacial Indifference"/>
            </a:endParaRPr>
          </a:p>
          <a:p>
            <a:pPr>
              <a:lnSpc>
                <a:spcPts val="4552"/>
              </a:lnSpc>
            </a:pPr>
            <a:endParaRPr lang="en-US" sz="3794">
              <a:solidFill>
                <a:srgbClr val="207622"/>
              </a:solidFill>
              <a:latin typeface="Glacial Indifference"/>
            </a:endParaRPr>
          </a:p>
        </p:txBody>
      </p:sp>
      <p:grpSp>
        <p:nvGrpSpPr>
          <p:cNvPr id="7" name="Group 7"/>
          <p:cNvGrpSpPr/>
          <p:nvPr/>
        </p:nvGrpSpPr>
        <p:grpSpPr>
          <a:xfrm>
            <a:off x="12994068" y="420162"/>
            <a:ext cx="5054930" cy="1523760"/>
            <a:chOff x="0" y="0"/>
            <a:chExt cx="6739907" cy="2031680"/>
          </a:xfrm>
        </p:grpSpPr>
        <p:sp>
          <p:nvSpPr>
            <p:cNvPr id="8" name="Freeform 8"/>
            <p:cNvSpPr/>
            <p:nvPr/>
          </p:nvSpPr>
          <p:spPr>
            <a:xfrm rot="521592">
              <a:off x="1618169" y="199851"/>
              <a:ext cx="1502337" cy="1529096"/>
            </a:xfrm>
            <a:custGeom>
              <a:avLst/>
              <a:gdLst/>
              <a:ahLst/>
              <a:cxnLst/>
              <a:rect l="l" t="t" r="r" b="b"/>
              <a:pathLst>
                <a:path w="1502337" h="1529096">
                  <a:moveTo>
                    <a:pt x="0" y="0"/>
                  </a:moveTo>
                  <a:lnTo>
                    <a:pt x="1502337" y="0"/>
                  </a:lnTo>
                  <a:lnTo>
                    <a:pt x="1502337" y="1529096"/>
                  </a:lnTo>
                  <a:lnTo>
                    <a:pt x="0" y="1529096"/>
                  </a:lnTo>
                  <a:lnTo>
                    <a:pt x="0" y="0"/>
                  </a:lnTo>
                  <a:close/>
                </a:path>
              </a:pathLst>
            </a:custGeom>
            <a:blipFill>
              <a:blip r:embed="rId3"/>
              <a:stretch>
                <a:fillRect/>
              </a:stretch>
            </a:blipFill>
          </p:spPr>
        </p:sp>
        <p:sp>
          <p:nvSpPr>
            <p:cNvPr id="9" name="Freeform 9"/>
            <p:cNvSpPr/>
            <p:nvPr/>
          </p:nvSpPr>
          <p:spPr>
            <a:xfrm rot="-307542">
              <a:off x="73137" y="69096"/>
              <a:ext cx="1462185" cy="1702690"/>
            </a:xfrm>
            <a:custGeom>
              <a:avLst/>
              <a:gdLst/>
              <a:ahLst/>
              <a:cxnLst/>
              <a:rect l="l" t="t" r="r" b="b"/>
              <a:pathLst>
                <a:path w="1462185" h="1702690">
                  <a:moveTo>
                    <a:pt x="0" y="0"/>
                  </a:moveTo>
                  <a:lnTo>
                    <a:pt x="1462185" y="0"/>
                  </a:lnTo>
                  <a:lnTo>
                    <a:pt x="1462185" y="1702690"/>
                  </a:lnTo>
                  <a:lnTo>
                    <a:pt x="0" y="1702690"/>
                  </a:lnTo>
                  <a:lnTo>
                    <a:pt x="0" y="0"/>
                  </a:lnTo>
                  <a:close/>
                </a:path>
              </a:pathLst>
            </a:custGeom>
            <a:blipFill>
              <a:blip r:embed="rId4"/>
              <a:stretch>
                <a:fillRect/>
              </a:stretch>
            </a:blipFill>
          </p:spPr>
        </p:sp>
        <p:sp>
          <p:nvSpPr>
            <p:cNvPr id="10" name="Freeform 10"/>
            <p:cNvSpPr/>
            <p:nvPr/>
          </p:nvSpPr>
          <p:spPr>
            <a:xfrm rot="-969800">
              <a:off x="5194062" y="191327"/>
              <a:ext cx="1337389" cy="1687557"/>
            </a:xfrm>
            <a:custGeom>
              <a:avLst/>
              <a:gdLst/>
              <a:ahLst/>
              <a:cxnLst/>
              <a:rect l="l" t="t" r="r" b="b"/>
              <a:pathLst>
                <a:path w="1337389" h="1687557">
                  <a:moveTo>
                    <a:pt x="0" y="0"/>
                  </a:moveTo>
                  <a:lnTo>
                    <a:pt x="1337389" y="0"/>
                  </a:lnTo>
                  <a:lnTo>
                    <a:pt x="1337389" y="1687557"/>
                  </a:lnTo>
                  <a:lnTo>
                    <a:pt x="0" y="1687557"/>
                  </a:lnTo>
                  <a:lnTo>
                    <a:pt x="0" y="0"/>
                  </a:lnTo>
                  <a:close/>
                </a:path>
              </a:pathLst>
            </a:custGeom>
            <a:blipFill>
              <a:blip r:embed="rId5"/>
              <a:stretch>
                <a:fillRect/>
              </a:stretch>
            </a:blipFill>
          </p:spPr>
        </p:sp>
        <p:sp>
          <p:nvSpPr>
            <p:cNvPr id="11" name="Freeform 11"/>
            <p:cNvSpPr/>
            <p:nvPr/>
          </p:nvSpPr>
          <p:spPr>
            <a:xfrm rot="-372926">
              <a:off x="2906419" y="163777"/>
              <a:ext cx="1361171" cy="1704127"/>
            </a:xfrm>
            <a:custGeom>
              <a:avLst/>
              <a:gdLst/>
              <a:ahLst/>
              <a:cxnLst/>
              <a:rect l="l" t="t" r="r" b="b"/>
              <a:pathLst>
                <a:path w="1361171" h="1704127">
                  <a:moveTo>
                    <a:pt x="0" y="0"/>
                  </a:moveTo>
                  <a:lnTo>
                    <a:pt x="1361171" y="0"/>
                  </a:lnTo>
                  <a:lnTo>
                    <a:pt x="1361171" y="1704126"/>
                  </a:lnTo>
                  <a:lnTo>
                    <a:pt x="0" y="1704126"/>
                  </a:lnTo>
                  <a:lnTo>
                    <a:pt x="0" y="0"/>
                  </a:lnTo>
                  <a:close/>
                </a:path>
              </a:pathLst>
            </a:custGeom>
            <a:blipFill>
              <a:blip r:embed="rId6"/>
              <a:stretch>
                <a:fillRect/>
              </a:stretch>
            </a:blipFill>
          </p:spPr>
        </p:sp>
        <p:sp>
          <p:nvSpPr>
            <p:cNvPr id="12" name="Freeform 12"/>
            <p:cNvSpPr/>
            <p:nvPr/>
          </p:nvSpPr>
          <p:spPr>
            <a:xfrm rot="878678">
              <a:off x="4010438" y="179297"/>
              <a:ext cx="1633350" cy="1673086"/>
            </a:xfrm>
            <a:custGeom>
              <a:avLst/>
              <a:gdLst/>
              <a:ahLst/>
              <a:cxnLst/>
              <a:rect l="l" t="t" r="r" b="b"/>
              <a:pathLst>
                <a:path w="1633350" h="1673086">
                  <a:moveTo>
                    <a:pt x="0" y="0"/>
                  </a:moveTo>
                  <a:lnTo>
                    <a:pt x="1633350" y="0"/>
                  </a:lnTo>
                  <a:lnTo>
                    <a:pt x="1633350" y="1673086"/>
                  </a:lnTo>
                  <a:lnTo>
                    <a:pt x="0" y="1673086"/>
                  </a:lnTo>
                  <a:lnTo>
                    <a:pt x="0" y="0"/>
                  </a:lnTo>
                  <a:close/>
                </a:path>
              </a:pathLst>
            </a:custGeom>
            <a:blipFill>
              <a:blip r:embed="rId7"/>
              <a:stretch>
                <a:fillRect/>
              </a:stretch>
            </a:blipFill>
          </p:spPr>
        </p:sp>
      </p:grpSp>
      <p:grpSp>
        <p:nvGrpSpPr>
          <p:cNvPr id="13" name="Group 13"/>
          <p:cNvGrpSpPr/>
          <p:nvPr/>
        </p:nvGrpSpPr>
        <p:grpSpPr>
          <a:xfrm>
            <a:off x="7505996" y="113478"/>
            <a:ext cx="4926420" cy="1830444"/>
            <a:chOff x="0" y="0"/>
            <a:chExt cx="6568560" cy="2440593"/>
          </a:xfrm>
        </p:grpSpPr>
        <p:sp>
          <p:nvSpPr>
            <p:cNvPr id="14" name="Freeform 14"/>
            <p:cNvSpPr/>
            <p:nvPr/>
          </p:nvSpPr>
          <p:spPr>
            <a:xfrm>
              <a:off x="5071542" y="320922"/>
              <a:ext cx="1497017" cy="2119670"/>
            </a:xfrm>
            <a:custGeom>
              <a:avLst/>
              <a:gdLst/>
              <a:ahLst/>
              <a:cxnLst/>
              <a:rect l="l" t="t" r="r" b="b"/>
              <a:pathLst>
                <a:path w="1497017" h="2119670">
                  <a:moveTo>
                    <a:pt x="0" y="0"/>
                  </a:moveTo>
                  <a:lnTo>
                    <a:pt x="1497018" y="0"/>
                  </a:lnTo>
                  <a:lnTo>
                    <a:pt x="1497018" y="2119671"/>
                  </a:lnTo>
                  <a:lnTo>
                    <a:pt x="0" y="2119671"/>
                  </a:lnTo>
                  <a:lnTo>
                    <a:pt x="0" y="0"/>
                  </a:lnTo>
                  <a:close/>
                </a:path>
              </a:pathLst>
            </a:custGeom>
            <a:blipFill>
              <a:blip r:embed="rId8"/>
              <a:stretch>
                <a:fillRect/>
              </a:stretch>
            </a:blipFill>
          </p:spPr>
        </p:sp>
        <p:sp>
          <p:nvSpPr>
            <p:cNvPr id="15" name="Freeform 15"/>
            <p:cNvSpPr/>
            <p:nvPr/>
          </p:nvSpPr>
          <p:spPr>
            <a:xfrm rot="-549383">
              <a:off x="1297731" y="125727"/>
              <a:ext cx="1731726" cy="1892596"/>
            </a:xfrm>
            <a:custGeom>
              <a:avLst/>
              <a:gdLst/>
              <a:ahLst/>
              <a:cxnLst/>
              <a:rect l="l" t="t" r="r" b="b"/>
              <a:pathLst>
                <a:path w="1731726" h="1892596">
                  <a:moveTo>
                    <a:pt x="0" y="0"/>
                  </a:moveTo>
                  <a:lnTo>
                    <a:pt x="1731726" y="0"/>
                  </a:lnTo>
                  <a:lnTo>
                    <a:pt x="1731726" y="1892596"/>
                  </a:lnTo>
                  <a:lnTo>
                    <a:pt x="0" y="1892596"/>
                  </a:lnTo>
                  <a:lnTo>
                    <a:pt x="0" y="0"/>
                  </a:lnTo>
                  <a:close/>
                </a:path>
              </a:pathLst>
            </a:custGeom>
            <a:blipFill>
              <a:blip r:embed="rId9"/>
              <a:stretch>
                <a:fillRect/>
              </a:stretch>
            </a:blipFill>
          </p:spPr>
        </p:sp>
        <p:sp>
          <p:nvSpPr>
            <p:cNvPr id="16" name="Freeform 16"/>
            <p:cNvSpPr/>
            <p:nvPr/>
          </p:nvSpPr>
          <p:spPr>
            <a:xfrm>
              <a:off x="0" y="251453"/>
              <a:ext cx="1548079" cy="1753369"/>
            </a:xfrm>
            <a:custGeom>
              <a:avLst/>
              <a:gdLst/>
              <a:ahLst/>
              <a:cxnLst/>
              <a:rect l="l" t="t" r="r" b="b"/>
              <a:pathLst>
                <a:path w="1548079" h="1753369">
                  <a:moveTo>
                    <a:pt x="0" y="0"/>
                  </a:moveTo>
                  <a:lnTo>
                    <a:pt x="1548079" y="0"/>
                  </a:lnTo>
                  <a:lnTo>
                    <a:pt x="1548079" y="1753369"/>
                  </a:lnTo>
                  <a:lnTo>
                    <a:pt x="0" y="1753369"/>
                  </a:lnTo>
                  <a:lnTo>
                    <a:pt x="0" y="0"/>
                  </a:lnTo>
                  <a:close/>
                </a:path>
              </a:pathLst>
            </a:custGeom>
            <a:blipFill>
              <a:blip r:embed="rId10"/>
              <a:stretch>
                <a:fillRect/>
              </a:stretch>
            </a:blipFill>
          </p:spPr>
        </p:sp>
        <p:sp>
          <p:nvSpPr>
            <p:cNvPr id="17" name="Freeform 17"/>
            <p:cNvSpPr/>
            <p:nvPr/>
          </p:nvSpPr>
          <p:spPr>
            <a:xfrm rot="356071">
              <a:off x="2678923" y="394736"/>
              <a:ext cx="1507468" cy="1536273"/>
            </a:xfrm>
            <a:custGeom>
              <a:avLst/>
              <a:gdLst/>
              <a:ahLst/>
              <a:cxnLst/>
              <a:rect l="l" t="t" r="r" b="b"/>
              <a:pathLst>
                <a:path w="1507468" h="1536273">
                  <a:moveTo>
                    <a:pt x="0" y="0"/>
                  </a:moveTo>
                  <a:lnTo>
                    <a:pt x="1507468" y="0"/>
                  </a:lnTo>
                  <a:lnTo>
                    <a:pt x="1507468" y="1536273"/>
                  </a:lnTo>
                  <a:lnTo>
                    <a:pt x="0" y="1536273"/>
                  </a:lnTo>
                  <a:lnTo>
                    <a:pt x="0" y="0"/>
                  </a:lnTo>
                  <a:close/>
                </a:path>
              </a:pathLst>
            </a:custGeom>
            <a:blipFill>
              <a:blip r:embed="rId11"/>
              <a:stretch>
                <a:fillRect/>
              </a:stretch>
            </a:blipFill>
          </p:spPr>
        </p:sp>
        <p:sp>
          <p:nvSpPr>
            <p:cNvPr id="18" name="Freeform 18"/>
            <p:cNvSpPr/>
            <p:nvPr/>
          </p:nvSpPr>
          <p:spPr>
            <a:xfrm rot="-226576">
              <a:off x="3883872" y="248048"/>
              <a:ext cx="1586876" cy="1635955"/>
            </a:xfrm>
            <a:custGeom>
              <a:avLst/>
              <a:gdLst/>
              <a:ahLst/>
              <a:cxnLst/>
              <a:rect l="l" t="t" r="r" b="b"/>
              <a:pathLst>
                <a:path w="1586876" h="1635955">
                  <a:moveTo>
                    <a:pt x="0" y="0"/>
                  </a:moveTo>
                  <a:lnTo>
                    <a:pt x="1586877" y="0"/>
                  </a:lnTo>
                  <a:lnTo>
                    <a:pt x="1586877" y="1635955"/>
                  </a:lnTo>
                  <a:lnTo>
                    <a:pt x="0" y="1635955"/>
                  </a:lnTo>
                  <a:lnTo>
                    <a:pt x="0" y="0"/>
                  </a:lnTo>
                  <a:close/>
                </a:path>
              </a:pathLst>
            </a:custGeom>
            <a:blipFill>
              <a:blip r:embed="rId12"/>
              <a:stretch>
                <a:fillRect/>
              </a:stretch>
            </a:blipFill>
          </p:spPr>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43565"/>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9281614" cy="2596574"/>
          </a:xfrm>
          <a:custGeom>
            <a:avLst/>
            <a:gdLst/>
            <a:ahLst/>
            <a:cxnLst/>
            <a:rect l="l" t="t" r="r" b="b"/>
            <a:pathLst>
              <a:path w="9281614" h="2596574">
                <a:moveTo>
                  <a:pt x="0" y="0"/>
                </a:moveTo>
                <a:lnTo>
                  <a:pt x="9281614" y="0"/>
                </a:lnTo>
                <a:lnTo>
                  <a:pt x="9281614" y="2596574"/>
                </a:lnTo>
                <a:lnTo>
                  <a:pt x="0" y="2596574"/>
                </a:lnTo>
                <a:lnTo>
                  <a:pt x="0" y="0"/>
                </a:lnTo>
                <a:close/>
              </a:path>
            </a:pathLst>
          </a:custGeom>
          <a:blipFill>
            <a:blip r:embed="rId2"/>
            <a:stretch>
              <a:fillRect/>
            </a:stretch>
          </a:blipFill>
        </p:spPr>
      </p:sp>
      <p:sp>
        <p:nvSpPr>
          <p:cNvPr id="3" name="Freeform 3"/>
          <p:cNvSpPr/>
          <p:nvPr/>
        </p:nvSpPr>
        <p:spPr>
          <a:xfrm>
            <a:off x="1028700" y="3904131"/>
            <a:ext cx="9281614" cy="2478737"/>
          </a:xfrm>
          <a:custGeom>
            <a:avLst/>
            <a:gdLst/>
            <a:ahLst/>
            <a:cxnLst/>
            <a:rect l="l" t="t" r="r" b="b"/>
            <a:pathLst>
              <a:path w="9281614" h="2478737">
                <a:moveTo>
                  <a:pt x="0" y="0"/>
                </a:moveTo>
                <a:lnTo>
                  <a:pt x="9281614" y="0"/>
                </a:lnTo>
                <a:lnTo>
                  <a:pt x="9281614" y="2478738"/>
                </a:lnTo>
                <a:lnTo>
                  <a:pt x="0" y="2478738"/>
                </a:lnTo>
                <a:lnTo>
                  <a:pt x="0" y="0"/>
                </a:lnTo>
                <a:close/>
              </a:path>
            </a:pathLst>
          </a:custGeom>
          <a:blipFill>
            <a:blip r:embed="rId3"/>
            <a:stretch>
              <a:fillRect/>
            </a:stretch>
          </a:blipFill>
        </p:spPr>
      </p:sp>
      <p:sp>
        <p:nvSpPr>
          <p:cNvPr id="4" name="Freeform 4"/>
          <p:cNvSpPr/>
          <p:nvPr/>
        </p:nvSpPr>
        <p:spPr>
          <a:xfrm>
            <a:off x="1028700" y="6657975"/>
            <a:ext cx="9281614" cy="2614053"/>
          </a:xfrm>
          <a:custGeom>
            <a:avLst/>
            <a:gdLst/>
            <a:ahLst/>
            <a:cxnLst/>
            <a:rect l="l" t="t" r="r" b="b"/>
            <a:pathLst>
              <a:path w="9281614" h="2614053">
                <a:moveTo>
                  <a:pt x="0" y="0"/>
                </a:moveTo>
                <a:lnTo>
                  <a:pt x="9281614" y="0"/>
                </a:lnTo>
                <a:lnTo>
                  <a:pt x="9281614" y="2614053"/>
                </a:lnTo>
                <a:lnTo>
                  <a:pt x="0" y="2614053"/>
                </a:lnTo>
                <a:lnTo>
                  <a:pt x="0" y="0"/>
                </a:lnTo>
                <a:close/>
              </a:path>
            </a:pathLst>
          </a:custGeom>
          <a:blipFill>
            <a:blip r:embed="rId4"/>
            <a:stretch>
              <a:fillRect/>
            </a:stretch>
          </a:blipFill>
        </p:spPr>
      </p:sp>
      <p:sp>
        <p:nvSpPr>
          <p:cNvPr id="5" name="TextBox 5"/>
          <p:cNvSpPr txBox="1"/>
          <p:nvPr/>
        </p:nvSpPr>
        <p:spPr>
          <a:xfrm>
            <a:off x="11255355" y="3733800"/>
            <a:ext cx="6003945" cy="2809875"/>
          </a:xfrm>
          <a:prstGeom prst="rect">
            <a:avLst/>
          </a:prstGeom>
        </p:spPr>
        <p:txBody>
          <a:bodyPr lIns="0" tIns="0" rIns="0" bIns="0" rtlCol="0" anchor="t">
            <a:spAutoFit/>
          </a:bodyPr>
          <a:lstStyle/>
          <a:p>
            <a:pPr algn="ctr">
              <a:lnSpc>
                <a:spcPts val="3745"/>
              </a:lnSpc>
              <a:spcBef>
                <a:spcPct val="0"/>
              </a:spcBef>
            </a:pPr>
            <a:r>
              <a:rPr lang="en-US" sz="3120" spc="156">
                <a:solidFill>
                  <a:srgbClr val="BEDEF9"/>
                </a:solidFill>
                <a:latin typeface="Glacial Indifference"/>
              </a:rPr>
              <a:t>Disini kita memanggil fungsi yang telah kita bentuk sebelumnya untuk setiap model. Kita menggunakan for loop untuk iterasi setiap gambar yang telah disiapkan.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43565"/>
        </a:solidFill>
        <a:effectLst/>
      </p:bgPr>
    </p:bg>
    <p:spTree>
      <p:nvGrpSpPr>
        <p:cNvPr id="1" name=""/>
        <p:cNvGrpSpPr/>
        <p:nvPr/>
      </p:nvGrpSpPr>
      <p:grpSpPr>
        <a:xfrm>
          <a:off x="0" y="0"/>
          <a:ext cx="0" cy="0"/>
          <a:chOff x="0" y="0"/>
          <a:chExt cx="0" cy="0"/>
        </a:xfrm>
      </p:grpSpPr>
      <p:sp>
        <p:nvSpPr>
          <p:cNvPr id="2" name="Freeform 2"/>
          <p:cNvSpPr/>
          <p:nvPr/>
        </p:nvSpPr>
        <p:spPr>
          <a:xfrm>
            <a:off x="438235" y="2363353"/>
            <a:ext cx="3405252" cy="3936490"/>
          </a:xfrm>
          <a:custGeom>
            <a:avLst/>
            <a:gdLst/>
            <a:ahLst/>
            <a:cxnLst/>
            <a:rect l="l" t="t" r="r" b="b"/>
            <a:pathLst>
              <a:path w="3405252" h="3936490">
                <a:moveTo>
                  <a:pt x="0" y="0"/>
                </a:moveTo>
                <a:lnTo>
                  <a:pt x="3405252" y="0"/>
                </a:lnTo>
                <a:lnTo>
                  <a:pt x="3405252" y="3936489"/>
                </a:lnTo>
                <a:lnTo>
                  <a:pt x="0" y="3936489"/>
                </a:lnTo>
                <a:lnTo>
                  <a:pt x="0" y="0"/>
                </a:lnTo>
                <a:close/>
              </a:path>
            </a:pathLst>
          </a:custGeom>
          <a:blipFill>
            <a:blip r:embed="rId2"/>
            <a:stretch>
              <a:fillRect l="-6441" r="-22710"/>
            </a:stretch>
          </a:blipFill>
        </p:spPr>
      </p:sp>
      <p:sp>
        <p:nvSpPr>
          <p:cNvPr id="3" name="Freeform 3"/>
          <p:cNvSpPr/>
          <p:nvPr/>
        </p:nvSpPr>
        <p:spPr>
          <a:xfrm>
            <a:off x="6341151" y="2363353"/>
            <a:ext cx="3421519" cy="3936490"/>
          </a:xfrm>
          <a:custGeom>
            <a:avLst/>
            <a:gdLst/>
            <a:ahLst/>
            <a:cxnLst/>
            <a:rect l="l" t="t" r="r" b="b"/>
            <a:pathLst>
              <a:path w="3421519" h="3936490">
                <a:moveTo>
                  <a:pt x="0" y="0"/>
                </a:moveTo>
                <a:lnTo>
                  <a:pt x="3421518" y="0"/>
                </a:lnTo>
                <a:lnTo>
                  <a:pt x="3421518" y="3936489"/>
                </a:lnTo>
                <a:lnTo>
                  <a:pt x="0" y="3936489"/>
                </a:lnTo>
                <a:lnTo>
                  <a:pt x="0" y="0"/>
                </a:lnTo>
                <a:close/>
              </a:path>
            </a:pathLst>
          </a:custGeom>
          <a:blipFill>
            <a:blip r:embed="rId3"/>
            <a:stretch>
              <a:fillRect l="-8366" r="-6852"/>
            </a:stretch>
          </a:blipFill>
        </p:spPr>
      </p:sp>
      <p:sp>
        <p:nvSpPr>
          <p:cNvPr id="4" name="Freeform 4"/>
          <p:cNvSpPr/>
          <p:nvPr/>
        </p:nvSpPr>
        <p:spPr>
          <a:xfrm>
            <a:off x="3089351" y="5760485"/>
            <a:ext cx="3052676" cy="3696009"/>
          </a:xfrm>
          <a:custGeom>
            <a:avLst/>
            <a:gdLst/>
            <a:ahLst/>
            <a:cxnLst/>
            <a:rect l="l" t="t" r="r" b="b"/>
            <a:pathLst>
              <a:path w="3052676" h="3696009">
                <a:moveTo>
                  <a:pt x="0" y="0"/>
                </a:moveTo>
                <a:lnTo>
                  <a:pt x="3052677" y="0"/>
                </a:lnTo>
                <a:lnTo>
                  <a:pt x="3052677" y="3696009"/>
                </a:lnTo>
                <a:lnTo>
                  <a:pt x="0" y="3696009"/>
                </a:lnTo>
                <a:lnTo>
                  <a:pt x="0" y="0"/>
                </a:lnTo>
                <a:close/>
              </a:path>
            </a:pathLst>
          </a:custGeom>
          <a:blipFill>
            <a:blip r:embed="rId4"/>
            <a:stretch>
              <a:fillRect l="-3449" r="-6899"/>
            </a:stretch>
          </a:blipFill>
        </p:spPr>
      </p:sp>
      <p:sp>
        <p:nvSpPr>
          <p:cNvPr id="5" name="Freeform 5"/>
          <p:cNvSpPr/>
          <p:nvPr/>
        </p:nvSpPr>
        <p:spPr>
          <a:xfrm>
            <a:off x="12397509" y="2363353"/>
            <a:ext cx="3758439" cy="4320050"/>
          </a:xfrm>
          <a:custGeom>
            <a:avLst/>
            <a:gdLst/>
            <a:ahLst/>
            <a:cxnLst/>
            <a:rect l="l" t="t" r="r" b="b"/>
            <a:pathLst>
              <a:path w="3758439" h="4320050">
                <a:moveTo>
                  <a:pt x="0" y="0"/>
                </a:moveTo>
                <a:lnTo>
                  <a:pt x="3758440" y="0"/>
                </a:lnTo>
                <a:lnTo>
                  <a:pt x="3758440" y="4320050"/>
                </a:lnTo>
                <a:lnTo>
                  <a:pt x="0" y="4320050"/>
                </a:lnTo>
                <a:lnTo>
                  <a:pt x="0" y="0"/>
                </a:lnTo>
                <a:close/>
              </a:path>
            </a:pathLst>
          </a:custGeom>
          <a:blipFill>
            <a:blip r:embed="rId5"/>
            <a:stretch>
              <a:fillRect l="-8452"/>
            </a:stretch>
          </a:blipFill>
        </p:spPr>
      </p:sp>
      <p:sp>
        <p:nvSpPr>
          <p:cNvPr id="6" name="Freeform 6"/>
          <p:cNvSpPr/>
          <p:nvPr/>
        </p:nvSpPr>
        <p:spPr>
          <a:xfrm>
            <a:off x="8912720" y="5760485"/>
            <a:ext cx="3099544" cy="3727283"/>
          </a:xfrm>
          <a:custGeom>
            <a:avLst/>
            <a:gdLst/>
            <a:ahLst/>
            <a:cxnLst/>
            <a:rect l="l" t="t" r="r" b="b"/>
            <a:pathLst>
              <a:path w="3099544" h="3727283">
                <a:moveTo>
                  <a:pt x="0" y="0"/>
                </a:moveTo>
                <a:lnTo>
                  <a:pt x="3099544" y="0"/>
                </a:lnTo>
                <a:lnTo>
                  <a:pt x="3099544" y="3727283"/>
                </a:lnTo>
                <a:lnTo>
                  <a:pt x="0" y="3727283"/>
                </a:lnTo>
                <a:lnTo>
                  <a:pt x="0" y="0"/>
                </a:lnTo>
                <a:close/>
              </a:path>
            </a:pathLst>
          </a:custGeom>
          <a:blipFill>
            <a:blip r:embed="rId6"/>
            <a:stretch>
              <a:fillRect l="-7205" r="-17114"/>
            </a:stretch>
          </a:blipFill>
        </p:spPr>
      </p:sp>
      <p:sp>
        <p:nvSpPr>
          <p:cNvPr id="7" name="Freeform 7"/>
          <p:cNvSpPr/>
          <p:nvPr/>
        </p:nvSpPr>
        <p:spPr>
          <a:xfrm>
            <a:off x="15147945" y="6023918"/>
            <a:ext cx="2902005" cy="3463850"/>
          </a:xfrm>
          <a:custGeom>
            <a:avLst/>
            <a:gdLst/>
            <a:ahLst/>
            <a:cxnLst/>
            <a:rect l="l" t="t" r="r" b="b"/>
            <a:pathLst>
              <a:path w="2902005" h="3463850">
                <a:moveTo>
                  <a:pt x="0" y="0"/>
                </a:moveTo>
                <a:lnTo>
                  <a:pt x="2902005" y="0"/>
                </a:lnTo>
                <a:lnTo>
                  <a:pt x="2902005" y="3463850"/>
                </a:lnTo>
                <a:lnTo>
                  <a:pt x="0" y="3463850"/>
                </a:lnTo>
                <a:lnTo>
                  <a:pt x="0" y="0"/>
                </a:lnTo>
                <a:close/>
              </a:path>
            </a:pathLst>
          </a:custGeom>
          <a:blipFill>
            <a:blip r:embed="rId7"/>
            <a:stretch>
              <a:fillRect/>
            </a:stretch>
          </a:blipFill>
        </p:spPr>
      </p:sp>
      <p:sp>
        <p:nvSpPr>
          <p:cNvPr id="8" name="TextBox 8"/>
          <p:cNvSpPr txBox="1"/>
          <p:nvPr/>
        </p:nvSpPr>
        <p:spPr>
          <a:xfrm>
            <a:off x="640293" y="1747870"/>
            <a:ext cx="6003945" cy="476250"/>
          </a:xfrm>
          <a:prstGeom prst="rect">
            <a:avLst/>
          </a:prstGeom>
        </p:spPr>
        <p:txBody>
          <a:bodyPr lIns="0" tIns="0" rIns="0" bIns="0" rtlCol="0" anchor="t">
            <a:spAutoFit/>
          </a:bodyPr>
          <a:lstStyle/>
          <a:p>
            <a:pPr algn="ctr">
              <a:lnSpc>
                <a:spcPts val="3745"/>
              </a:lnSpc>
              <a:spcBef>
                <a:spcPct val="0"/>
              </a:spcBef>
            </a:pPr>
            <a:r>
              <a:rPr lang="en-US" sz="3120" spc="156">
                <a:solidFill>
                  <a:srgbClr val="BEDEF9"/>
                </a:solidFill>
                <a:latin typeface="Glacial Indifference"/>
              </a:rPr>
              <a:t>Result Prediksi AlexNet</a:t>
            </a:r>
          </a:p>
        </p:txBody>
      </p:sp>
      <p:sp>
        <p:nvSpPr>
          <p:cNvPr id="9" name="TextBox 9"/>
          <p:cNvSpPr txBox="1"/>
          <p:nvPr/>
        </p:nvSpPr>
        <p:spPr>
          <a:xfrm>
            <a:off x="6142028" y="1752397"/>
            <a:ext cx="6003945" cy="476250"/>
          </a:xfrm>
          <a:prstGeom prst="rect">
            <a:avLst/>
          </a:prstGeom>
        </p:spPr>
        <p:txBody>
          <a:bodyPr lIns="0" tIns="0" rIns="0" bIns="0" rtlCol="0" anchor="t">
            <a:spAutoFit/>
          </a:bodyPr>
          <a:lstStyle/>
          <a:p>
            <a:pPr algn="ctr">
              <a:lnSpc>
                <a:spcPts val="3745"/>
              </a:lnSpc>
              <a:spcBef>
                <a:spcPct val="0"/>
              </a:spcBef>
            </a:pPr>
            <a:r>
              <a:rPr lang="en-US" sz="3120" spc="156">
                <a:solidFill>
                  <a:srgbClr val="BEDEF9"/>
                </a:solidFill>
                <a:latin typeface="Glacial Indifference"/>
              </a:rPr>
              <a:t>Result Prediksi VGG16</a:t>
            </a:r>
          </a:p>
        </p:txBody>
      </p:sp>
      <p:sp>
        <p:nvSpPr>
          <p:cNvPr id="10" name="TextBox 10"/>
          <p:cNvSpPr txBox="1"/>
          <p:nvPr/>
        </p:nvSpPr>
        <p:spPr>
          <a:xfrm>
            <a:off x="12145972" y="1747870"/>
            <a:ext cx="6003945" cy="476250"/>
          </a:xfrm>
          <a:prstGeom prst="rect">
            <a:avLst/>
          </a:prstGeom>
        </p:spPr>
        <p:txBody>
          <a:bodyPr lIns="0" tIns="0" rIns="0" bIns="0" rtlCol="0" anchor="t">
            <a:spAutoFit/>
          </a:bodyPr>
          <a:lstStyle/>
          <a:p>
            <a:pPr algn="ctr">
              <a:lnSpc>
                <a:spcPts val="3745"/>
              </a:lnSpc>
              <a:spcBef>
                <a:spcPct val="0"/>
              </a:spcBef>
            </a:pPr>
            <a:r>
              <a:rPr lang="en-US" sz="3120" spc="156">
                <a:solidFill>
                  <a:srgbClr val="BEDEF9"/>
                </a:solidFill>
                <a:latin typeface="Glacial Indifference"/>
              </a:rPr>
              <a:t>Result Prediksi ResNet</a:t>
            </a:r>
          </a:p>
        </p:txBody>
      </p:sp>
      <p:sp>
        <p:nvSpPr>
          <p:cNvPr id="11" name="TextBox 11"/>
          <p:cNvSpPr txBox="1"/>
          <p:nvPr/>
        </p:nvSpPr>
        <p:spPr>
          <a:xfrm>
            <a:off x="4168080" y="393498"/>
            <a:ext cx="9951839" cy="1368424"/>
          </a:xfrm>
          <a:prstGeom prst="rect">
            <a:avLst/>
          </a:prstGeom>
        </p:spPr>
        <p:txBody>
          <a:bodyPr lIns="0" tIns="0" rIns="0" bIns="0" rtlCol="0" anchor="t">
            <a:spAutoFit/>
          </a:bodyPr>
          <a:lstStyle/>
          <a:p>
            <a:pPr algn="ctr">
              <a:lnSpc>
                <a:spcPts val="11200"/>
              </a:lnSpc>
            </a:pPr>
            <a:r>
              <a:rPr lang="en-US" sz="8000">
                <a:solidFill>
                  <a:srgbClr val="FFFFFF"/>
                </a:solidFill>
                <a:latin typeface="Bright Retro"/>
              </a:rPr>
              <a:t>Testing Class Carl Example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43565"/>
        </a:solidFill>
        <a:effectLst/>
      </p:bgPr>
    </p:bg>
    <p:spTree>
      <p:nvGrpSpPr>
        <p:cNvPr id="1" name=""/>
        <p:cNvGrpSpPr/>
        <p:nvPr/>
      </p:nvGrpSpPr>
      <p:grpSpPr>
        <a:xfrm>
          <a:off x="0" y="0"/>
          <a:ext cx="0" cy="0"/>
          <a:chOff x="0" y="0"/>
          <a:chExt cx="0" cy="0"/>
        </a:xfrm>
      </p:grpSpPr>
      <p:sp>
        <p:nvSpPr>
          <p:cNvPr id="2" name="Freeform 2"/>
          <p:cNvSpPr/>
          <p:nvPr/>
        </p:nvSpPr>
        <p:spPr>
          <a:xfrm>
            <a:off x="305267" y="2792024"/>
            <a:ext cx="3326810" cy="3968409"/>
          </a:xfrm>
          <a:custGeom>
            <a:avLst/>
            <a:gdLst/>
            <a:ahLst/>
            <a:cxnLst/>
            <a:rect l="l" t="t" r="r" b="b"/>
            <a:pathLst>
              <a:path w="3326810" h="3968409">
                <a:moveTo>
                  <a:pt x="0" y="0"/>
                </a:moveTo>
                <a:lnTo>
                  <a:pt x="3326810" y="0"/>
                </a:lnTo>
                <a:lnTo>
                  <a:pt x="3326810" y="3968410"/>
                </a:lnTo>
                <a:lnTo>
                  <a:pt x="0" y="3968410"/>
                </a:lnTo>
                <a:lnTo>
                  <a:pt x="0" y="0"/>
                </a:lnTo>
                <a:close/>
              </a:path>
            </a:pathLst>
          </a:custGeom>
          <a:blipFill>
            <a:blip r:embed="rId2"/>
            <a:stretch>
              <a:fillRect/>
            </a:stretch>
          </a:blipFill>
        </p:spPr>
      </p:sp>
      <p:sp>
        <p:nvSpPr>
          <p:cNvPr id="3" name="Freeform 3"/>
          <p:cNvSpPr/>
          <p:nvPr/>
        </p:nvSpPr>
        <p:spPr>
          <a:xfrm>
            <a:off x="6309212" y="2792024"/>
            <a:ext cx="3561855" cy="4248784"/>
          </a:xfrm>
          <a:custGeom>
            <a:avLst/>
            <a:gdLst/>
            <a:ahLst/>
            <a:cxnLst/>
            <a:rect l="l" t="t" r="r" b="b"/>
            <a:pathLst>
              <a:path w="3561855" h="4248784">
                <a:moveTo>
                  <a:pt x="0" y="0"/>
                </a:moveTo>
                <a:lnTo>
                  <a:pt x="3561854" y="0"/>
                </a:lnTo>
                <a:lnTo>
                  <a:pt x="3561854" y="4248784"/>
                </a:lnTo>
                <a:lnTo>
                  <a:pt x="0" y="4248784"/>
                </a:lnTo>
                <a:lnTo>
                  <a:pt x="0" y="0"/>
                </a:lnTo>
                <a:close/>
              </a:path>
            </a:pathLst>
          </a:custGeom>
          <a:blipFill>
            <a:blip r:embed="rId3"/>
            <a:stretch>
              <a:fillRect/>
            </a:stretch>
          </a:blipFill>
        </p:spPr>
      </p:sp>
      <p:sp>
        <p:nvSpPr>
          <p:cNvPr id="4" name="Freeform 4"/>
          <p:cNvSpPr/>
          <p:nvPr/>
        </p:nvSpPr>
        <p:spPr>
          <a:xfrm>
            <a:off x="2747045" y="6075441"/>
            <a:ext cx="3248580" cy="3914656"/>
          </a:xfrm>
          <a:custGeom>
            <a:avLst/>
            <a:gdLst/>
            <a:ahLst/>
            <a:cxnLst/>
            <a:rect l="l" t="t" r="r" b="b"/>
            <a:pathLst>
              <a:path w="3248580" h="3914656">
                <a:moveTo>
                  <a:pt x="0" y="0"/>
                </a:moveTo>
                <a:lnTo>
                  <a:pt x="3248580" y="0"/>
                </a:lnTo>
                <a:lnTo>
                  <a:pt x="3248580" y="3914656"/>
                </a:lnTo>
                <a:lnTo>
                  <a:pt x="0" y="3914656"/>
                </a:lnTo>
                <a:lnTo>
                  <a:pt x="0" y="0"/>
                </a:lnTo>
                <a:close/>
              </a:path>
            </a:pathLst>
          </a:custGeom>
          <a:blipFill>
            <a:blip r:embed="rId4"/>
            <a:stretch>
              <a:fillRect/>
            </a:stretch>
          </a:blipFill>
        </p:spPr>
      </p:sp>
      <p:sp>
        <p:nvSpPr>
          <p:cNvPr id="5" name="Freeform 5"/>
          <p:cNvSpPr/>
          <p:nvPr/>
        </p:nvSpPr>
        <p:spPr>
          <a:xfrm>
            <a:off x="12565053" y="2792024"/>
            <a:ext cx="3362264" cy="4061230"/>
          </a:xfrm>
          <a:custGeom>
            <a:avLst/>
            <a:gdLst/>
            <a:ahLst/>
            <a:cxnLst/>
            <a:rect l="l" t="t" r="r" b="b"/>
            <a:pathLst>
              <a:path w="3362264" h="4061230">
                <a:moveTo>
                  <a:pt x="0" y="0"/>
                </a:moveTo>
                <a:lnTo>
                  <a:pt x="3362264" y="0"/>
                </a:lnTo>
                <a:lnTo>
                  <a:pt x="3362264" y="4061230"/>
                </a:lnTo>
                <a:lnTo>
                  <a:pt x="0" y="4061230"/>
                </a:lnTo>
                <a:lnTo>
                  <a:pt x="0" y="0"/>
                </a:lnTo>
                <a:close/>
              </a:path>
            </a:pathLst>
          </a:custGeom>
          <a:blipFill>
            <a:blip r:embed="rId5"/>
            <a:stretch>
              <a:fillRect/>
            </a:stretch>
          </a:blipFill>
        </p:spPr>
      </p:sp>
      <p:sp>
        <p:nvSpPr>
          <p:cNvPr id="6" name="Freeform 6"/>
          <p:cNvSpPr/>
          <p:nvPr/>
        </p:nvSpPr>
        <p:spPr>
          <a:xfrm>
            <a:off x="15001543" y="6154797"/>
            <a:ext cx="3166219" cy="3800595"/>
          </a:xfrm>
          <a:custGeom>
            <a:avLst/>
            <a:gdLst/>
            <a:ahLst/>
            <a:cxnLst/>
            <a:rect l="l" t="t" r="r" b="b"/>
            <a:pathLst>
              <a:path w="3166219" h="3800595">
                <a:moveTo>
                  <a:pt x="0" y="0"/>
                </a:moveTo>
                <a:lnTo>
                  <a:pt x="3166218" y="0"/>
                </a:lnTo>
                <a:lnTo>
                  <a:pt x="3166218" y="3800595"/>
                </a:lnTo>
                <a:lnTo>
                  <a:pt x="0" y="3800595"/>
                </a:lnTo>
                <a:lnTo>
                  <a:pt x="0" y="0"/>
                </a:lnTo>
                <a:close/>
              </a:path>
            </a:pathLst>
          </a:custGeom>
          <a:blipFill>
            <a:blip r:embed="rId6"/>
            <a:stretch>
              <a:fillRect/>
            </a:stretch>
          </a:blipFill>
        </p:spPr>
      </p:sp>
      <p:sp>
        <p:nvSpPr>
          <p:cNvPr id="7" name="Freeform 7"/>
          <p:cNvSpPr/>
          <p:nvPr/>
        </p:nvSpPr>
        <p:spPr>
          <a:xfrm>
            <a:off x="8997598" y="6154797"/>
            <a:ext cx="3253130" cy="3878058"/>
          </a:xfrm>
          <a:custGeom>
            <a:avLst/>
            <a:gdLst/>
            <a:ahLst/>
            <a:cxnLst/>
            <a:rect l="l" t="t" r="r" b="b"/>
            <a:pathLst>
              <a:path w="3253130" h="3878058">
                <a:moveTo>
                  <a:pt x="0" y="0"/>
                </a:moveTo>
                <a:lnTo>
                  <a:pt x="3253130" y="0"/>
                </a:lnTo>
                <a:lnTo>
                  <a:pt x="3253130" y="3878057"/>
                </a:lnTo>
                <a:lnTo>
                  <a:pt x="0" y="3878057"/>
                </a:lnTo>
                <a:lnTo>
                  <a:pt x="0" y="0"/>
                </a:lnTo>
                <a:close/>
              </a:path>
            </a:pathLst>
          </a:custGeom>
          <a:blipFill>
            <a:blip r:embed="rId7"/>
            <a:stretch>
              <a:fillRect/>
            </a:stretch>
          </a:blipFill>
        </p:spPr>
      </p:sp>
      <p:sp>
        <p:nvSpPr>
          <p:cNvPr id="8" name="TextBox 8"/>
          <p:cNvSpPr txBox="1"/>
          <p:nvPr/>
        </p:nvSpPr>
        <p:spPr>
          <a:xfrm>
            <a:off x="305267" y="2214595"/>
            <a:ext cx="6003945" cy="476250"/>
          </a:xfrm>
          <a:prstGeom prst="rect">
            <a:avLst/>
          </a:prstGeom>
        </p:spPr>
        <p:txBody>
          <a:bodyPr lIns="0" tIns="0" rIns="0" bIns="0" rtlCol="0" anchor="t">
            <a:spAutoFit/>
          </a:bodyPr>
          <a:lstStyle/>
          <a:p>
            <a:pPr algn="ctr">
              <a:lnSpc>
                <a:spcPts val="3745"/>
              </a:lnSpc>
              <a:spcBef>
                <a:spcPct val="0"/>
              </a:spcBef>
            </a:pPr>
            <a:r>
              <a:rPr lang="en-US" sz="3120" spc="156">
                <a:solidFill>
                  <a:srgbClr val="BEDEF9"/>
                </a:solidFill>
                <a:latin typeface="Glacial Indifference"/>
              </a:rPr>
              <a:t>Result Prediksi AlexNet</a:t>
            </a:r>
          </a:p>
        </p:txBody>
      </p:sp>
      <p:sp>
        <p:nvSpPr>
          <p:cNvPr id="9" name="TextBox 9"/>
          <p:cNvSpPr txBox="1"/>
          <p:nvPr/>
        </p:nvSpPr>
        <p:spPr>
          <a:xfrm>
            <a:off x="5995625" y="2214595"/>
            <a:ext cx="6003945" cy="476250"/>
          </a:xfrm>
          <a:prstGeom prst="rect">
            <a:avLst/>
          </a:prstGeom>
        </p:spPr>
        <p:txBody>
          <a:bodyPr lIns="0" tIns="0" rIns="0" bIns="0" rtlCol="0" anchor="t">
            <a:spAutoFit/>
          </a:bodyPr>
          <a:lstStyle/>
          <a:p>
            <a:pPr algn="ctr">
              <a:lnSpc>
                <a:spcPts val="3745"/>
              </a:lnSpc>
              <a:spcBef>
                <a:spcPct val="0"/>
              </a:spcBef>
            </a:pPr>
            <a:r>
              <a:rPr lang="en-US" sz="3120" spc="156">
                <a:solidFill>
                  <a:srgbClr val="BEDEF9"/>
                </a:solidFill>
                <a:latin typeface="Glacial Indifference"/>
              </a:rPr>
              <a:t>Result Prediksi VGG16</a:t>
            </a:r>
          </a:p>
        </p:txBody>
      </p:sp>
      <p:sp>
        <p:nvSpPr>
          <p:cNvPr id="10" name="TextBox 10"/>
          <p:cNvSpPr txBox="1"/>
          <p:nvPr/>
        </p:nvSpPr>
        <p:spPr>
          <a:xfrm>
            <a:off x="11999570" y="2153619"/>
            <a:ext cx="6003945" cy="476250"/>
          </a:xfrm>
          <a:prstGeom prst="rect">
            <a:avLst/>
          </a:prstGeom>
        </p:spPr>
        <p:txBody>
          <a:bodyPr lIns="0" tIns="0" rIns="0" bIns="0" rtlCol="0" anchor="t">
            <a:spAutoFit/>
          </a:bodyPr>
          <a:lstStyle/>
          <a:p>
            <a:pPr algn="ctr">
              <a:lnSpc>
                <a:spcPts val="3745"/>
              </a:lnSpc>
              <a:spcBef>
                <a:spcPct val="0"/>
              </a:spcBef>
            </a:pPr>
            <a:r>
              <a:rPr lang="en-US" sz="3120" spc="156">
                <a:solidFill>
                  <a:srgbClr val="BEDEF9"/>
                </a:solidFill>
                <a:latin typeface="Glacial Indifference"/>
              </a:rPr>
              <a:t>Result Prediksi ResNet</a:t>
            </a:r>
          </a:p>
        </p:txBody>
      </p:sp>
      <p:sp>
        <p:nvSpPr>
          <p:cNvPr id="11" name="TextBox 11"/>
          <p:cNvSpPr txBox="1"/>
          <p:nvPr/>
        </p:nvSpPr>
        <p:spPr>
          <a:xfrm>
            <a:off x="4254996" y="393498"/>
            <a:ext cx="9778008" cy="1368424"/>
          </a:xfrm>
          <a:prstGeom prst="rect">
            <a:avLst/>
          </a:prstGeom>
        </p:spPr>
        <p:txBody>
          <a:bodyPr lIns="0" tIns="0" rIns="0" bIns="0" rtlCol="0" anchor="t">
            <a:spAutoFit/>
          </a:bodyPr>
          <a:lstStyle/>
          <a:p>
            <a:pPr algn="ctr">
              <a:lnSpc>
                <a:spcPts val="11200"/>
              </a:lnSpc>
            </a:pPr>
            <a:r>
              <a:rPr lang="en-US" sz="8000">
                <a:solidFill>
                  <a:srgbClr val="FFFFFF"/>
                </a:solidFill>
                <a:latin typeface="Bright Retro"/>
              </a:rPr>
              <a:t>Testing Class Bolt Example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43565"/>
        </a:solidFill>
        <a:effectLst/>
      </p:bgPr>
    </p:bg>
    <p:spTree>
      <p:nvGrpSpPr>
        <p:cNvPr id="1" name=""/>
        <p:cNvGrpSpPr/>
        <p:nvPr/>
      </p:nvGrpSpPr>
      <p:grpSpPr>
        <a:xfrm>
          <a:off x="0" y="0"/>
          <a:ext cx="0" cy="0"/>
          <a:chOff x="0" y="0"/>
          <a:chExt cx="0" cy="0"/>
        </a:xfrm>
      </p:grpSpPr>
      <p:sp>
        <p:nvSpPr>
          <p:cNvPr id="2" name="Freeform 2"/>
          <p:cNvSpPr/>
          <p:nvPr/>
        </p:nvSpPr>
        <p:spPr>
          <a:xfrm>
            <a:off x="281655" y="2869644"/>
            <a:ext cx="3421089" cy="4151087"/>
          </a:xfrm>
          <a:custGeom>
            <a:avLst/>
            <a:gdLst/>
            <a:ahLst/>
            <a:cxnLst/>
            <a:rect l="l" t="t" r="r" b="b"/>
            <a:pathLst>
              <a:path w="3421089" h="4151087">
                <a:moveTo>
                  <a:pt x="0" y="0"/>
                </a:moveTo>
                <a:lnTo>
                  <a:pt x="3421089" y="0"/>
                </a:lnTo>
                <a:lnTo>
                  <a:pt x="3421089" y="4151087"/>
                </a:lnTo>
                <a:lnTo>
                  <a:pt x="0" y="4151087"/>
                </a:lnTo>
                <a:lnTo>
                  <a:pt x="0" y="0"/>
                </a:lnTo>
                <a:close/>
              </a:path>
            </a:pathLst>
          </a:custGeom>
          <a:blipFill>
            <a:blip r:embed="rId2"/>
            <a:stretch>
              <a:fillRect/>
            </a:stretch>
          </a:blipFill>
        </p:spPr>
      </p:sp>
      <p:sp>
        <p:nvSpPr>
          <p:cNvPr id="3" name="Freeform 3"/>
          <p:cNvSpPr/>
          <p:nvPr/>
        </p:nvSpPr>
        <p:spPr>
          <a:xfrm>
            <a:off x="6309212" y="2869644"/>
            <a:ext cx="3473436" cy="4165628"/>
          </a:xfrm>
          <a:custGeom>
            <a:avLst/>
            <a:gdLst/>
            <a:ahLst/>
            <a:cxnLst/>
            <a:rect l="l" t="t" r="r" b="b"/>
            <a:pathLst>
              <a:path w="3473436" h="4165628">
                <a:moveTo>
                  <a:pt x="0" y="0"/>
                </a:moveTo>
                <a:lnTo>
                  <a:pt x="3473435" y="0"/>
                </a:lnTo>
                <a:lnTo>
                  <a:pt x="3473435" y="4165629"/>
                </a:lnTo>
                <a:lnTo>
                  <a:pt x="0" y="4165629"/>
                </a:lnTo>
                <a:lnTo>
                  <a:pt x="0" y="0"/>
                </a:lnTo>
                <a:close/>
              </a:path>
            </a:pathLst>
          </a:custGeom>
          <a:blipFill>
            <a:blip r:embed="rId3"/>
            <a:stretch>
              <a:fillRect/>
            </a:stretch>
          </a:blipFill>
        </p:spPr>
      </p:sp>
      <p:sp>
        <p:nvSpPr>
          <p:cNvPr id="4" name="Freeform 4"/>
          <p:cNvSpPr/>
          <p:nvPr/>
        </p:nvSpPr>
        <p:spPr>
          <a:xfrm>
            <a:off x="2939798" y="6355109"/>
            <a:ext cx="3055827" cy="3691910"/>
          </a:xfrm>
          <a:custGeom>
            <a:avLst/>
            <a:gdLst/>
            <a:ahLst/>
            <a:cxnLst/>
            <a:rect l="l" t="t" r="r" b="b"/>
            <a:pathLst>
              <a:path w="3055827" h="3691910">
                <a:moveTo>
                  <a:pt x="0" y="0"/>
                </a:moveTo>
                <a:lnTo>
                  <a:pt x="3055827" y="0"/>
                </a:lnTo>
                <a:lnTo>
                  <a:pt x="3055827" y="3691910"/>
                </a:lnTo>
                <a:lnTo>
                  <a:pt x="0" y="3691910"/>
                </a:lnTo>
                <a:lnTo>
                  <a:pt x="0" y="0"/>
                </a:lnTo>
                <a:close/>
              </a:path>
            </a:pathLst>
          </a:custGeom>
          <a:blipFill>
            <a:blip r:embed="rId4"/>
            <a:stretch>
              <a:fillRect r="-1470"/>
            </a:stretch>
          </a:blipFill>
        </p:spPr>
      </p:sp>
      <p:sp>
        <p:nvSpPr>
          <p:cNvPr id="5" name="Freeform 5"/>
          <p:cNvSpPr/>
          <p:nvPr/>
        </p:nvSpPr>
        <p:spPr>
          <a:xfrm>
            <a:off x="12242817" y="2786611"/>
            <a:ext cx="3424748" cy="4129479"/>
          </a:xfrm>
          <a:custGeom>
            <a:avLst/>
            <a:gdLst/>
            <a:ahLst/>
            <a:cxnLst/>
            <a:rect l="l" t="t" r="r" b="b"/>
            <a:pathLst>
              <a:path w="3424748" h="4129479">
                <a:moveTo>
                  <a:pt x="0" y="0"/>
                </a:moveTo>
                <a:lnTo>
                  <a:pt x="3424748" y="0"/>
                </a:lnTo>
                <a:lnTo>
                  <a:pt x="3424748" y="4129479"/>
                </a:lnTo>
                <a:lnTo>
                  <a:pt x="0" y="4129479"/>
                </a:lnTo>
                <a:lnTo>
                  <a:pt x="0" y="0"/>
                </a:lnTo>
                <a:close/>
              </a:path>
            </a:pathLst>
          </a:custGeom>
          <a:blipFill>
            <a:blip r:embed="rId5"/>
            <a:stretch>
              <a:fillRect/>
            </a:stretch>
          </a:blipFill>
        </p:spPr>
      </p:sp>
      <p:sp>
        <p:nvSpPr>
          <p:cNvPr id="6" name="Freeform 6"/>
          <p:cNvSpPr/>
          <p:nvPr/>
        </p:nvSpPr>
        <p:spPr>
          <a:xfrm>
            <a:off x="8997598" y="6355109"/>
            <a:ext cx="3077514" cy="3691910"/>
          </a:xfrm>
          <a:custGeom>
            <a:avLst/>
            <a:gdLst/>
            <a:ahLst/>
            <a:cxnLst/>
            <a:rect l="l" t="t" r="r" b="b"/>
            <a:pathLst>
              <a:path w="3077514" h="3691910">
                <a:moveTo>
                  <a:pt x="0" y="0"/>
                </a:moveTo>
                <a:lnTo>
                  <a:pt x="3077514" y="0"/>
                </a:lnTo>
                <a:lnTo>
                  <a:pt x="3077514" y="3691910"/>
                </a:lnTo>
                <a:lnTo>
                  <a:pt x="0" y="3691910"/>
                </a:lnTo>
                <a:lnTo>
                  <a:pt x="0" y="0"/>
                </a:lnTo>
                <a:close/>
              </a:path>
            </a:pathLst>
          </a:custGeom>
          <a:blipFill>
            <a:blip r:embed="rId6"/>
            <a:stretch>
              <a:fillRect/>
            </a:stretch>
          </a:blipFill>
        </p:spPr>
      </p:sp>
      <p:sp>
        <p:nvSpPr>
          <p:cNvPr id="7" name="Freeform 7"/>
          <p:cNvSpPr/>
          <p:nvPr/>
        </p:nvSpPr>
        <p:spPr>
          <a:xfrm>
            <a:off x="14941662" y="6355109"/>
            <a:ext cx="3061853" cy="3691910"/>
          </a:xfrm>
          <a:custGeom>
            <a:avLst/>
            <a:gdLst/>
            <a:ahLst/>
            <a:cxnLst/>
            <a:rect l="l" t="t" r="r" b="b"/>
            <a:pathLst>
              <a:path w="3061853" h="3691910">
                <a:moveTo>
                  <a:pt x="0" y="0"/>
                </a:moveTo>
                <a:lnTo>
                  <a:pt x="3061853" y="0"/>
                </a:lnTo>
                <a:lnTo>
                  <a:pt x="3061853" y="3691910"/>
                </a:lnTo>
                <a:lnTo>
                  <a:pt x="0" y="3691910"/>
                </a:lnTo>
                <a:lnTo>
                  <a:pt x="0" y="0"/>
                </a:lnTo>
                <a:close/>
              </a:path>
            </a:pathLst>
          </a:custGeom>
          <a:blipFill>
            <a:blip r:embed="rId7"/>
            <a:stretch>
              <a:fillRect/>
            </a:stretch>
          </a:blipFill>
        </p:spPr>
      </p:sp>
      <p:sp>
        <p:nvSpPr>
          <p:cNvPr id="8" name="TextBox 8"/>
          <p:cNvSpPr txBox="1"/>
          <p:nvPr/>
        </p:nvSpPr>
        <p:spPr>
          <a:xfrm>
            <a:off x="305267" y="2214595"/>
            <a:ext cx="6003945" cy="476250"/>
          </a:xfrm>
          <a:prstGeom prst="rect">
            <a:avLst/>
          </a:prstGeom>
        </p:spPr>
        <p:txBody>
          <a:bodyPr lIns="0" tIns="0" rIns="0" bIns="0" rtlCol="0" anchor="t">
            <a:spAutoFit/>
          </a:bodyPr>
          <a:lstStyle/>
          <a:p>
            <a:pPr algn="ctr">
              <a:lnSpc>
                <a:spcPts val="3745"/>
              </a:lnSpc>
              <a:spcBef>
                <a:spcPct val="0"/>
              </a:spcBef>
            </a:pPr>
            <a:r>
              <a:rPr lang="en-US" sz="3120" spc="156">
                <a:solidFill>
                  <a:srgbClr val="BEDEF9"/>
                </a:solidFill>
                <a:latin typeface="Glacial Indifference"/>
              </a:rPr>
              <a:t>Result Prediksi AlexNet</a:t>
            </a:r>
          </a:p>
        </p:txBody>
      </p:sp>
      <p:sp>
        <p:nvSpPr>
          <p:cNvPr id="9" name="TextBox 9"/>
          <p:cNvSpPr txBox="1"/>
          <p:nvPr/>
        </p:nvSpPr>
        <p:spPr>
          <a:xfrm>
            <a:off x="5995625" y="2214595"/>
            <a:ext cx="6003945" cy="476250"/>
          </a:xfrm>
          <a:prstGeom prst="rect">
            <a:avLst/>
          </a:prstGeom>
        </p:spPr>
        <p:txBody>
          <a:bodyPr lIns="0" tIns="0" rIns="0" bIns="0" rtlCol="0" anchor="t">
            <a:spAutoFit/>
          </a:bodyPr>
          <a:lstStyle/>
          <a:p>
            <a:pPr algn="ctr">
              <a:lnSpc>
                <a:spcPts val="3745"/>
              </a:lnSpc>
              <a:spcBef>
                <a:spcPct val="0"/>
              </a:spcBef>
            </a:pPr>
            <a:r>
              <a:rPr lang="en-US" sz="3120" spc="156">
                <a:solidFill>
                  <a:srgbClr val="BEDEF9"/>
                </a:solidFill>
                <a:latin typeface="Glacial Indifference"/>
              </a:rPr>
              <a:t>Result Prediksi VGG16</a:t>
            </a:r>
          </a:p>
        </p:txBody>
      </p:sp>
      <p:sp>
        <p:nvSpPr>
          <p:cNvPr id="10" name="TextBox 10"/>
          <p:cNvSpPr txBox="1"/>
          <p:nvPr/>
        </p:nvSpPr>
        <p:spPr>
          <a:xfrm>
            <a:off x="11999570" y="2153619"/>
            <a:ext cx="6003945" cy="476250"/>
          </a:xfrm>
          <a:prstGeom prst="rect">
            <a:avLst/>
          </a:prstGeom>
        </p:spPr>
        <p:txBody>
          <a:bodyPr lIns="0" tIns="0" rIns="0" bIns="0" rtlCol="0" anchor="t">
            <a:spAutoFit/>
          </a:bodyPr>
          <a:lstStyle/>
          <a:p>
            <a:pPr algn="ctr">
              <a:lnSpc>
                <a:spcPts val="3745"/>
              </a:lnSpc>
              <a:spcBef>
                <a:spcPct val="0"/>
              </a:spcBef>
            </a:pPr>
            <a:r>
              <a:rPr lang="en-US" sz="3120" spc="156">
                <a:solidFill>
                  <a:srgbClr val="BEDEF9"/>
                </a:solidFill>
                <a:latin typeface="Glacial Indifference"/>
              </a:rPr>
              <a:t>Result Prediksi ResNet</a:t>
            </a:r>
          </a:p>
        </p:txBody>
      </p:sp>
      <p:sp>
        <p:nvSpPr>
          <p:cNvPr id="11" name="TextBox 11"/>
          <p:cNvSpPr txBox="1"/>
          <p:nvPr/>
        </p:nvSpPr>
        <p:spPr>
          <a:xfrm>
            <a:off x="3702744" y="393498"/>
            <a:ext cx="10882511" cy="1368424"/>
          </a:xfrm>
          <a:prstGeom prst="rect">
            <a:avLst/>
          </a:prstGeom>
        </p:spPr>
        <p:txBody>
          <a:bodyPr lIns="0" tIns="0" rIns="0" bIns="0" rtlCol="0" anchor="t">
            <a:spAutoFit/>
          </a:bodyPr>
          <a:lstStyle/>
          <a:p>
            <a:pPr algn="ctr">
              <a:lnSpc>
                <a:spcPts val="11200"/>
              </a:lnSpc>
            </a:pPr>
            <a:r>
              <a:rPr lang="en-US" sz="8000">
                <a:solidFill>
                  <a:srgbClr val="FFFFFF"/>
                </a:solidFill>
                <a:latin typeface="Bright Retro"/>
              </a:rPr>
              <a:t>Testing Class Woody Example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43565"/>
        </a:solidFill>
        <a:effectLst/>
      </p:bgPr>
    </p:bg>
    <p:spTree>
      <p:nvGrpSpPr>
        <p:cNvPr id="1" name=""/>
        <p:cNvGrpSpPr/>
        <p:nvPr/>
      </p:nvGrpSpPr>
      <p:grpSpPr>
        <a:xfrm>
          <a:off x="0" y="0"/>
          <a:ext cx="0" cy="0"/>
          <a:chOff x="0" y="0"/>
          <a:chExt cx="0" cy="0"/>
        </a:xfrm>
      </p:grpSpPr>
      <p:sp>
        <p:nvSpPr>
          <p:cNvPr id="2" name="Freeform 2"/>
          <p:cNvSpPr/>
          <p:nvPr/>
        </p:nvSpPr>
        <p:spPr>
          <a:xfrm>
            <a:off x="305267" y="2690845"/>
            <a:ext cx="3571291" cy="4237252"/>
          </a:xfrm>
          <a:custGeom>
            <a:avLst/>
            <a:gdLst/>
            <a:ahLst/>
            <a:cxnLst/>
            <a:rect l="l" t="t" r="r" b="b"/>
            <a:pathLst>
              <a:path w="3571291" h="4237252">
                <a:moveTo>
                  <a:pt x="0" y="0"/>
                </a:moveTo>
                <a:lnTo>
                  <a:pt x="3571291" y="0"/>
                </a:lnTo>
                <a:lnTo>
                  <a:pt x="3571291" y="4237252"/>
                </a:lnTo>
                <a:lnTo>
                  <a:pt x="0" y="4237252"/>
                </a:lnTo>
                <a:lnTo>
                  <a:pt x="0" y="0"/>
                </a:lnTo>
                <a:close/>
              </a:path>
            </a:pathLst>
          </a:custGeom>
          <a:blipFill>
            <a:blip r:embed="rId2"/>
            <a:stretch>
              <a:fillRect l="-12095"/>
            </a:stretch>
          </a:blipFill>
        </p:spPr>
      </p:sp>
      <p:sp>
        <p:nvSpPr>
          <p:cNvPr id="3" name="Freeform 3"/>
          <p:cNvSpPr/>
          <p:nvPr/>
        </p:nvSpPr>
        <p:spPr>
          <a:xfrm>
            <a:off x="6480092" y="2690845"/>
            <a:ext cx="3652045" cy="4363595"/>
          </a:xfrm>
          <a:custGeom>
            <a:avLst/>
            <a:gdLst/>
            <a:ahLst/>
            <a:cxnLst/>
            <a:rect l="l" t="t" r="r" b="b"/>
            <a:pathLst>
              <a:path w="3652045" h="4363595">
                <a:moveTo>
                  <a:pt x="0" y="0"/>
                </a:moveTo>
                <a:lnTo>
                  <a:pt x="3652045" y="0"/>
                </a:lnTo>
                <a:lnTo>
                  <a:pt x="3652045" y="4363595"/>
                </a:lnTo>
                <a:lnTo>
                  <a:pt x="0" y="4363595"/>
                </a:lnTo>
                <a:lnTo>
                  <a:pt x="0" y="0"/>
                </a:lnTo>
                <a:close/>
              </a:path>
            </a:pathLst>
          </a:custGeom>
          <a:blipFill>
            <a:blip r:embed="rId3"/>
            <a:stretch>
              <a:fillRect l="-15338"/>
            </a:stretch>
          </a:blipFill>
        </p:spPr>
      </p:sp>
      <p:sp>
        <p:nvSpPr>
          <p:cNvPr id="4" name="Freeform 4"/>
          <p:cNvSpPr/>
          <p:nvPr/>
        </p:nvSpPr>
        <p:spPr>
          <a:xfrm>
            <a:off x="12622089" y="2811641"/>
            <a:ext cx="3601705" cy="4242799"/>
          </a:xfrm>
          <a:custGeom>
            <a:avLst/>
            <a:gdLst/>
            <a:ahLst/>
            <a:cxnLst/>
            <a:rect l="l" t="t" r="r" b="b"/>
            <a:pathLst>
              <a:path w="3601705" h="4242799">
                <a:moveTo>
                  <a:pt x="0" y="0"/>
                </a:moveTo>
                <a:lnTo>
                  <a:pt x="3601705" y="0"/>
                </a:lnTo>
                <a:lnTo>
                  <a:pt x="3601705" y="4242799"/>
                </a:lnTo>
                <a:lnTo>
                  <a:pt x="0" y="4242799"/>
                </a:lnTo>
                <a:lnTo>
                  <a:pt x="0" y="0"/>
                </a:lnTo>
                <a:close/>
              </a:path>
            </a:pathLst>
          </a:custGeom>
          <a:blipFill>
            <a:blip r:embed="rId4"/>
            <a:stretch>
              <a:fillRect l="-7480"/>
            </a:stretch>
          </a:blipFill>
        </p:spPr>
      </p:sp>
      <p:sp>
        <p:nvSpPr>
          <p:cNvPr id="5" name="Freeform 5"/>
          <p:cNvSpPr/>
          <p:nvPr/>
        </p:nvSpPr>
        <p:spPr>
          <a:xfrm>
            <a:off x="9144000" y="6363916"/>
            <a:ext cx="3237616" cy="3647441"/>
          </a:xfrm>
          <a:custGeom>
            <a:avLst/>
            <a:gdLst/>
            <a:ahLst/>
            <a:cxnLst/>
            <a:rect l="l" t="t" r="r" b="b"/>
            <a:pathLst>
              <a:path w="3237616" h="3647441">
                <a:moveTo>
                  <a:pt x="0" y="0"/>
                </a:moveTo>
                <a:lnTo>
                  <a:pt x="3237616" y="0"/>
                </a:lnTo>
                <a:lnTo>
                  <a:pt x="3237616" y="3647441"/>
                </a:lnTo>
                <a:lnTo>
                  <a:pt x="0" y="3647441"/>
                </a:lnTo>
                <a:lnTo>
                  <a:pt x="0" y="0"/>
                </a:lnTo>
                <a:close/>
              </a:path>
            </a:pathLst>
          </a:custGeom>
          <a:blipFill>
            <a:blip r:embed="rId5"/>
            <a:stretch>
              <a:fillRect/>
            </a:stretch>
          </a:blipFill>
        </p:spPr>
      </p:sp>
      <p:sp>
        <p:nvSpPr>
          <p:cNvPr id="6" name="Freeform 6"/>
          <p:cNvSpPr/>
          <p:nvPr/>
        </p:nvSpPr>
        <p:spPr>
          <a:xfrm>
            <a:off x="2758679" y="6168939"/>
            <a:ext cx="3236946" cy="3842418"/>
          </a:xfrm>
          <a:custGeom>
            <a:avLst/>
            <a:gdLst/>
            <a:ahLst/>
            <a:cxnLst/>
            <a:rect l="l" t="t" r="r" b="b"/>
            <a:pathLst>
              <a:path w="3236946" h="3842418">
                <a:moveTo>
                  <a:pt x="0" y="0"/>
                </a:moveTo>
                <a:lnTo>
                  <a:pt x="3236946" y="0"/>
                </a:lnTo>
                <a:lnTo>
                  <a:pt x="3236946" y="3842418"/>
                </a:lnTo>
                <a:lnTo>
                  <a:pt x="0" y="3842418"/>
                </a:lnTo>
                <a:lnTo>
                  <a:pt x="0" y="0"/>
                </a:lnTo>
                <a:close/>
              </a:path>
            </a:pathLst>
          </a:custGeom>
          <a:blipFill>
            <a:blip r:embed="rId6"/>
            <a:stretch>
              <a:fillRect/>
            </a:stretch>
          </a:blipFill>
        </p:spPr>
      </p:sp>
      <p:sp>
        <p:nvSpPr>
          <p:cNvPr id="7" name="Freeform 7"/>
          <p:cNvSpPr/>
          <p:nvPr/>
        </p:nvSpPr>
        <p:spPr>
          <a:xfrm>
            <a:off x="15096241" y="6384308"/>
            <a:ext cx="3017094" cy="3627048"/>
          </a:xfrm>
          <a:custGeom>
            <a:avLst/>
            <a:gdLst/>
            <a:ahLst/>
            <a:cxnLst/>
            <a:rect l="l" t="t" r="r" b="b"/>
            <a:pathLst>
              <a:path w="3017094" h="3627048">
                <a:moveTo>
                  <a:pt x="0" y="0"/>
                </a:moveTo>
                <a:lnTo>
                  <a:pt x="3017094" y="0"/>
                </a:lnTo>
                <a:lnTo>
                  <a:pt x="3017094" y="3627049"/>
                </a:lnTo>
                <a:lnTo>
                  <a:pt x="0" y="3627049"/>
                </a:lnTo>
                <a:lnTo>
                  <a:pt x="0" y="0"/>
                </a:lnTo>
                <a:close/>
              </a:path>
            </a:pathLst>
          </a:custGeom>
          <a:blipFill>
            <a:blip r:embed="rId7"/>
            <a:stretch>
              <a:fillRect/>
            </a:stretch>
          </a:blipFill>
        </p:spPr>
      </p:sp>
      <p:sp>
        <p:nvSpPr>
          <p:cNvPr id="8" name="TextBox 8"/>
          <p:cNvSpPr txBox="1"/>
          <p:nvPr/>
        </p:nvSpPr>
        <p:spPr>
          <a:xfrm>
            <a:off x="305267" y="2214595"/>
            <a:ext cx="6003945" cy="476250"/>
          </a:xfrm>
          <a:prstGeom prst="rect">
            <a:avLst/>
          </a:prstGeom>
        </p:spPr>
        <p:txBody>
          <a:bodyPr lIns="0" tIns="0" rIns="0" bIns="0" rtlCol="0" anchor="t">
            <a:spAutoFit/>
          </a:bodyPr>
          <a:lstStyle/>
          <a:p>
            <a:pPr algn="ctr">
              <a:lnSpc>
                <a:spcPts val="3745"/>
              </a:lnSpc>
              <a:spcBef>
                <a:spcPct val="0"/>
              </a:spcBef>
            </a:pPr>
            <a:r>
              <a:rPr lang="en-US" sz="3120" spc="156">
                <a:solidFill>
                  <a:srgbClr val="BEDEF9"/>
                </a:solidFill>
                <a:latin typeface="Glacial Indifference"/>
              </a:rPr>
              <a:t>Result Prediksi AlexNet</a:t>
            </a:r>
          </a:p>
        </p:txBody>
      </p:sp>
      <p:sp>
        <p:nvSpPr>
          <p:cNvPr id="9" name="TextBox 9"/>
          <p:cNvSpPr txBox="1"/>
          <p:nvPr/>
        </p:nvSpPr>
        <p:spPr>
          <a:xfrm>
            <a:off x="5995625" y="2214595"/>
            <a:ext cx="6003945" cy="476250"/>
          </a:xfrm>
          <a:prstGeom prst="rect">
            <a:avLst/>
          </a:prstGeom>
        </p:spPr>
        <p:txBody>
          <a:bodyPr lIns="0" tIns="0" rIns="0" bIns="0" rtlCol="0" anchor="t">
            <a:spAutoFit/>
          </a:bodyPr>
          <a:lstStyle/>
          <a:p>
            <a:pPr algn="ctr">
              <a:lnSpc>
                <a:spcPts val="3745"/>
              </a:lnSpc>
              <a:spcBef>
                <a:spcPct val="0"/>
              </a:spcBef>
            </a:pPr>
            <a:r>
              <a:rPr lang="en-US" sz="3120" spc="156">
                <a:solidFill>
                  <a:srgbClr val="BEDEF9"/>
                </a:solidFill>
                <a:latin typeface="Glacial Indifference"/>
              </a:rPr>
              <a:t>Result Prediksi VGG16</a:t>
            </a:r>
          </a:p>
        </p:txBody>
      </p:sp>
      <p:sp>
        <p:nvSpPr>
          <p:cNvPr id="10" name="TextBox 10"/>
          <p:cNvSpPr txBox="1"/>
          <p:nvPr/>
        </p:nvSpPr>
        <p:spPr>
          <a:xfrm>
            <a:off x="11999570" y="2153619"/>
            <a:ext cx="6003945" cy="476250"/>
          </a:xfrm>
          <a:prstGeom prst="rect">
            <a:avLst/>
          </a:prstGeom>
        </p:spPr>
        <p:txBody>
          <a:bodyPr lIns="0" tIns="0" rIns="0" bIns="0" rtlCol="0" anchor="t">
            <a:spAutoFit/>
          </a:bodyPr>
          <a:lstStyle/>
          <a:p>
            <a:pPr algn="ctr">
              <a:lnSpc>
                <a:spcPts val="3745"/>
              </a:lnSpc>
              <a:spcBef>
                <a:spcPct val="0"/>
              </a:spcBef>
            </a:pPr>
            <a:r>
              <a:rPr lang="en-US" sz="3120" spc="156">
                <a:solidFill>
                  <a:srgbClr val="BEDEF9"/>
                </a:solidFill>
                <a:latin typeface="Glacial Indifference"/>
              </a:rPr>
              <a:t>Result Prediksi ResNet</a:t>
            </a:r>
          </a:p>
        </p:txBody>
      </p:sp>
      <p:sp>
        <p:nvSpPr>
          <p:cNvPr id="11" name="TextBox 11"/>
          <p:cNvSpPr txBox="1"/>
          <p:nvPr/>
        </p:nvSpPr>
        <p:spPr>
          <a:xfrm>
            <a:off x="4213324" y="393498"/>
            <a:ext cx="9861352" cy="1368424"/>
          </a:xfrm>
          <a:prstGeom prst="rect">
            <a:avLst/>
          </a:prstGeom>
        </p:spPr>
        <p:txBody>
          <a:bodyPr lIns="0" tIns="0" rIns="0" bIns="0" rtlCol="0" anchor="t">
            <a:spAutoFit/>
          </a:bodyPr>
          <a:lstStyle/>
          <a:p>
            <a:pPr algn="ctr">
              <a:lnSpc>
                <a:spcPts val="11200"/>
              </a:lnSpc>
            </a:pPr>
            <a:r>
              <a:rPr lang="en-US" sz="8000">
                <a:solidFill>
                  <a:srgbClr val="FFFFFF"/>
                </a:solidFill>
                <a:latin typeface="Bright Retro"/>
              </a:rPr>
              <a:t>Testing Class Olaf Example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43565"/>
        </a:solidFill>
        <a:effectLst/>
      </p:bgPr>
    </p:bg>
    <p:spTree>
      <p:nvGrpSpPr>
        <p:cNvPr id="1" name=""/>
        <p:cNvGrpSpPr/>
        <p:nvPr/>
      </p:nvGrpSpPr>
      <p:grpSpPr>
        <a:xfrm>
          <a:off x="0" y="0"/>
          <a:ext cx="0" cy="0"/>
          <a:chOff x="0" y="0"/>
          <a:chExt cx="0" cy="0"/>
        </a:xfrm>
      </p:grpSpPr>
      <p:sp>
        <p:nvSpPr>
          <p:cNvPr id="2" name="Freeform 2"/>
          <p:cNvSpPr/>
          <p:nvPr/>
        </p:nvSpPr>
        <p:spPr>
          <a:xfrm>
            <a:off x="1028655" y="1066800"/>
            <a:ext cx="16230645" cy="7967771"/>
          </a:xfrm>
          <a:custGeom>
            <a:avLst/>
            <a:gdLst/>
            <a:ahLst/>
            <a:cxnLst/>
            <a:rect l="l" t="t" r="r" b="b"/>
            <a:pathLst>
              <a:path w="16230645" h="7967771">
                <a:moveTo>
                  <a:pt x="0" y="0"/>
                </a:moveTo>
                <a:lnTo>
                  <a:pt x="16230645" y="0"/>
                </a:lnTo>
                <a:lnTo>
                  <a:pt x="16230645" y="7967771"/>
                </a:lnTo>
                <a:lnTo>
                  <a:pt x="0" y="79677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546834" y="5759996"/>
            <a:ext cx="14251396" cy="942975"/>
          </a:xfrm>
          <a:prstGeom prst="rect">
            <a:avLst/>
          </a:prstGeom>
        </p:spPr>
        <p:txBody>
          <a:bodyPr lIns="0" tIns="0" rIns="0" bIns="0" rtlCol="0" anchor="t">
            <a:spAutoFit/>
          </a:bodyPr>
          <a:lstStyle/>
          <a:p>
            <a:pPr algn="ctr">
              <a:lnSpc>
                <a:spcPts val="3745"/>
              </a:lnSpc>
              <a:spcBef>
                <a:spcPct val="0"/>
              </a:spcBef>
            </a:pPr>
            <a:r>
              <a:rPr lang="en-US" sz="3120" spc="156">
                <a:solidFill>
                  <a:srgbClr val="1A1A1A"/>
                </a:solidFill>
                <a:latin typeface="Glacial Indifference"/>
              </a:rPr>
              <a:t>Berdasarkan akurasi dari setiap gambar yang diuji, dapat disimpulkan bahwa model AlexNet memiliki akurasi tertinggi</a:t>
            </a:r>
          </a:p>
        </p:txBody>
      </p:sp>
      <p:sp>
        <p:nvSpPr>
          <p:cNvPr id="4" name="TextBox 4"/>
          <p:cNvSpPr txBox="1"/>
          <p:nvPr/>
        </p:nvSpPr>
        <p:spPr>
          <a:xfrm>
            <a:off x="4186372" y="3233408"/>
            <a:ext cx="9915211" cy="3002837"/>
          </a:xfrm>
          <a:prstGeom prst="rect">
            <a:avLst/>
          </a:prstGeom>
        </p:spPr>
        <p:txBody>
          <a:bodyPr lIns="0" tIns="0" rIns="0" bIns="0" rtlCol="0" anchor="t">
            <a:spAutoFit/>
          </a:bodyPr>
          <a:lstStyle/>
          <a:p>
            <a:pPr algn="ctr">
              <a:lnSpc>
                <a:spcPts val="24762"/>
              </a:lnSpc>
            </a:pPr>
            <a:r>
              <a:rPr lang="en-US" sz="17687">
                <a:solidFill>
                  <a:srgbClr val="143565"/>
                </a:solidFill>
                <a:latin typeface="Bright Retro"/>
              </a:rPr>
              <a:t>Kesimpulan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43565"/>
        </a:solidFill>
        <a:effectLst/>
      </p:bgPr>
    </p:bg>
    <p:spTree>
      <p:nvGrpSpPr>
        <p:cNvPr id="1" name=""/>
        <p:cNvGrpSpPr/>
        <p:nvPr/>
      </p:nvGrpSpPr>
      <p:grpSpPr>
        <a:xfrm>
          <a:off x="0" y="0"/>
          <a:ext cx="0" cy="0"/>
          <a:chOff x="0" y="0"/>
          <a:chExt cx="0" cy="0"/>
        </a:xfrm>
      </p:grpSpPr>
      <p:sp>
        <p:nvSpPr>
          <p:cNvPr id="2" name="Freeform 2"/>
          <p:cNvSpPr/>
          <p:nvPr/>
        </p:nvSpPr>
        <p:spPr>
          <a:xfrm>
            <a:off x="2681694" y="1638847"/>
            <a:ext cx="2752577" cy="3075505"/>
          </a:xfrm>
          <a:custGeom>
            <a:avLst/>
            <a:gdLst/>
            <a:ahLst/>
            <a:cxnLst/>
            <a:rect l="l" t="t" r="r" b="b"/>
            <a:pathLst>
              <a:path w="2752577" h="3075505">
                <a:moveTo>
                  <a:pt x="0" y="0"/>
                </a:moveTo>
                <a:lnTo>
                  <a:pt x="2752577" y="0"/>
                </a:lnTo>
                <a:lnTo>
                  <a:pt x="2752577" y="3075505"/>
                </a:lnTo>
                <a:lnTo>
                  <a:pt x="0" y="3075505"/>
                </a:lnTo>
                <a:lnTo>
                  <a:pt x="0" y="0"/>
                </a:lnTo>
                <a:close/>
              </a:path>
            </a:pathLst>
          </a:custGeom>
          <a:blipFill>
            <a:blip r:embed="rId2"/>
            <a:stretch>
              <a:fillRect/>
            </a:stretch>
          </a:blipFill>
        </p:spPr>
      </p:sp>
      <p:sp>
        <p:nvSpPr>
          <p:cNvPr id="3" name="Freeform 3"/>
          <p:cNvSpPr/>
          <p:nvPr/>
        </p:nvSpPr>
        <p:spPr>
          <a:xfrm>
            <a:off x="4978569" y="1028700"/>
            <a:ext cx="3315109" cy="3232231"/>
          </a:xfrm>
          <a:custGeom>
            <a:avLst/>
            <a:gdLst/>
            <a:ahLst/>
            <a:cxnLst/>
            <a:rect l="l" t="t" r="r" b="b"/>
            <a:pathLst>
              <a:path w="3315109" h="3232231">
                <a:moveTo>
                  <a:pt x="0" y="0"/>
                </a:moveTo>
                <a:lnTo>
                  <a:pt x="3315109" y="0"/>
                </a:lnTo>
                <a:lnTo>
                  <a:pt x="3315109" y="3232231"/>
                </a:lnTo>
                <a:lnTo>
                  <a:pt x="0" y="3232231"/>
                </a:lnTo>
                <a:lnTo>
                  <a:pt x="0" y="0"/>
                </a:lnTo>
                <a:close/>
              </a:path>
            </a:pathLst>
          </a:custGeom>
          <a:blipFill>
            <a:blip r:embed="rId3"/>
            <a:stretch>
              <a:fillRect/>
            </a:stretch>
          </a:blipFill>
        </p:spPr>
      </p:sp>
      <p:sp>
        <p:nvSpPr>
          <p:cNvPr id="4" name="Freeform 4"/>
          <p:cNvSpPr/>
          <p:nvPr/>
        </p:nvSpPr>
        <p:spPr>
          <a:xfrm>
            <a:off x="7565046" y="1087166"/>
            <a:ext cx="2888565" cy="3538824"/>
          </a:xfrm>
          <a:custGeom>
            <a:avLst/>
            <a:gdLst/>
            <a:ahLst/>
            <a:cxnLst/>
            <a:rect l="l" t="t" r="r" b="b"/>
            <a:pathLst>
              <a:path w="2888565" h="3538824">
                <a:moveTo>
                  <a:pt x="0" y="0"/>
                </a:moveTo>
                <a:lnTo>
                  <a:pt x="2888565" y="0"/>
                </a:lnTo>
                <a:lnTo>
                  <a:pt x="2888565" y="3538823"/>
                </a:lnTo>
                <a:lnTo>
                  <a:pt x="0" y="3538823"/>
                </a:lnTo>
                <a:lnTo>
                  <a:pt x="0" y="0"/>
                </a:lnTo>
                <a:close/>
              </a:path>
            </a:pathLst>
          </a:custGeom>
          <a:blipFill>
            <a:blip r:embed="rId4"/>
            <a:stretch>
              <a:fillRect/>
            </a:stretch>
          </a:blipFill>
        </p:spPr>
      </p:sp>
      <p:sp>
        <p:nvSpPr>
          <p:cNvPr id="5" name="Freeform 5"/>
          <p:cNvSpPr/>
          <p:nvPr/>
        </p:nvSpPr>
        <p:spPr>
          <a:xfrm>
            <a:off x="9982575" y="1452224"/>
            <a:ext cx="2373357" cy="2808707"/>
          </a:xfrm>
          <a:custGeom>
            <a:avLst/>
            <a:gdLst/>
            <a:ahLst/>
            <a:cxnLst/>
            <a:rect l="l" t="t" r="r" b="b"/>
            <a:pathLst>
              <a:path w="2373357" h="2808707">
                <a:moveTo>
                  <a:pt x="0" y="0"/>
                </a:moveTo>
                <a:lnTo>
                  <a:pt x="2373358" y="0"/>
                </a:lnTo>
                <a:lnTo>
                  <a:pt x="2373358" y="2808707"/>
                </a:lnTo>
                <a:lnTo>
                  <a:pt x="0" y="2808707"/>
                </a:lnTo>
                <a:lnTo>
                  <a:pt x="0" y="0"/>
                </a:lnTo>
                <a:close/>
              </a:path>
            </a:pathLst>
          </a:custGeom>
          <a:blipFill>
            <a:blip r:embed="rId5"/>
            <a:stretch>
              <a:fillRect/>
            </a:stretch>
          </a:blipFill>
        </p:spPr>
      </p:sp>
      <p:sp>
        <p:nvSpPr>
          <p:cNvPr id="6" name="Freeform 6"/>
          <p:cNvSpPr/>
          <p:nvPr/>
        </p:nvSpPr>
        <p:spPr>
          <a:xfrm>
            <a:off x="12355933" y="1452224"/>
            <a:ext cx="2641090" cy="3075505"/>
          </a:xfrm>
          <a:custGeom>
            <a:avLst/>
            <a:gdLst/>
            <a:ahLst/>
            <a:cxnLst/>
            <a:rect l="l" t="t" r="r" b="b"/>
            <a:pathLst>
              <a:path w="2641090" h="3075505">
                <a:moveTo>
                  <a:pt x="0" y="0"/>
                </a:moveTo>
                <a:lnTo>
                  <a:pt x="2641090" y="0"/>
                </a:lnTo>
                <a:lnTo>
                  <a:pt x="2641090" y="3075505"/>
                </a:lnTo>
                <a:lnTo>
                  <a:pt x="0" y="3075505"/>
                </a:lnTo>
                <a:lnTo>
                  <a:pt x="0" y="0"/>
                </a:lnTo>
                <a:close/>
              </a:path>
            </a:pathLst>
          </a:custGeom>
          <a:blipFill>
            <a:blip r:embed="rId6"/>
            <a:stretch>
              <a:fillRect/>
            </a:stretch>
          </a:blipFill>
        </p:spPr>
      </p:sp>
      <p:sp>
        <p:nvSpPr>
          <p:cNvPr id="7" name="Freeform 7"/>
          <p:cNvSpPr/>
          <p:nvPr/>
        </p:nvSpPr>
        <p:spPr>
          <a:xfrm>
            <a:off x="5950414" y="4714352"/>
            <a:ext cx="2376053" cy="3352455"/>
          </a:xfrm>
          <a:custGeom>
            <a:avLst/>
            <a:gdLst/>
            <a:ahLst/>
            <a:cxnLst/>
            <a:rect l="l" t="t" r="r" b="b"/>
            <a:pathLst>
              <a:path w="2376053" h="3352455">
                <a:moveTo>
                  <a:pt x="0" y="0"/>
                </a:moveTo>
                <a:lnTo>
                  <a:pt x="2376052" y="0"/>
                </a:lnTo>
                <a:lnTo>
                  <a:pt x="2376052" y="3352456"/>
                </a:lnTo>
                <a:lnTo>
                  <a:pt x="0" y="3352456"/>
                </a:lnTo>
                <a:lnTo>
                  <a:pt x="0" y="0"/>
                </a:lnTo>
                <a:close/>
              </a:path>
            </a:pathLst>
          </a:custGeom>
          <a:blipFill>
            <a:blip r:embed="rId7"/>
            <a:stretch>
              <a:fillRect/>
            </a:stretch>
          </a:blipFill>
        </p:spPr>
      </p:sp>
      <p:sp>
        <p:nvSpPr>
          <p:cNvPr id="8" name="Freeform 8"/>
          <p:cNvSpPr/>
          <p:nvPr/>
        </p:nvSpPr>
        <p:spPr>
          <a:xfrm>
            <a:off x="7934691" y="4714352"/>
            <a:ext cx="2807957" cy="3403585"/>
          </a:xfrm>
          <a:custGeom>
            <a:avLst/>
            <a:gdLst/>
            <a:ahLst/>
            <a:cxnLst/>
            <a:rect l="l" t="t" r="r" b="b"/>
            <a:pathLst>
              <a:path w="2807957" h="3403585">
                <a:moveTo>
                  <a:pt x="0" y="0"/>
                </a:moveTo>
                <a:lnTo>
                  <a:pt x="2807957" y="0"/>
                </a:lnTo>
                <a:lnTo>
                  <a:pt x="2807957" y="3403585"/>
                </a:lnTo>
                <a:lnTo>
                  <a:pt x="0" y="3403585"/>
                </a:lnTo>
                <a:lnTo>
                  <a:pt x="0" y="0"/>
                </a:lnTo>
                <a:close/>
              </a:path>
            </a:pathLst>
          </a:custGeom>
          <a:blipFill>
            <a:blip r:embed="rId8"/>
            <a:stretch>
              <a:fillRect/>
            </a:stretch>
          </a:blipFill>
        </p:spPr>
      </p:sp>
      <p:sp>
        <p:nvSpPr>
          <p:cNvPr id="9" name="Freeform 9"/>
          <p:cNvSpPr/>
          <p:nvPr/>
        </p:nvSpPr>
        <p:spPr>
          <a:xfrm>
            <a:off x="10407745" y="5057283"/>
            <a:ext cx="2272536" cy="3060654"/>
          </a:xfrm>
          <a:custGeom>
            <a:avLst/>
            <a:gdLst/>
            <a:ahLst/>
            <a:cxnLst/>
            <a:rect l="l" t="t" r="r" b="b"/>
            <a:pathLst>
              <a:path w="2272536" h="3060654">
                <a:moveTo>
                  <a:pt x="0" y="0"/>
                </a:moveTo>
                <a:lnTo>
                  <a:pt x="2272536" y="0"/>
                </a:lnTo>
                <a:lnTo>
                  <a:pt x="2272536" y="3060654"/>
                </a:lnTo>
                <a:lnTo>
                  <a:pt x="0" y="3060654"/>
                </a:lnTo>
                <a:lnTo>
                  <a:pt x="0" y="0"/>
                </a:lnTo>
                <a:close/>
              </a:path>
            </a:pathLst>
          </a:custGeom>
          <a:blipFill>
            <a:blip r:embed="rId9"/>
            <a:stretch>
              <a:fillRect/>
            </a:stretch>
          </a:blipFill>
        </p:spPr>
      </p:sp>
      <p:sp>
        <p:nvSpPr>
          <p:cNvPr id="10" name="Freeform 10"/>
          <p:cNvSpPr/>
          <p:nvPr/>
        </p:nvSpPr>
        <p:spPr>
          <a:xfrm>
            <a:off x="4006725" y="4909558"/>
            <a:ext cx="1943689" cy="1678052"/>
          </a:xfrm>
          <a:custGeom>
            <a:avLst/>
            <a:gdLst/>
            <a:ahLst/>
            <a:cxnLst/>
            <a:rect l="l" t="t" r="r" b="b"/>
            <a:pathLst>
              <a:path w="1943689" h="1678052">
                <a:moveTo>
                  <a:pt x="0" y="0"/>
                </a:moveTo>
                <a:lnTo>
                  <a:pt x="1943689" y="0"/>
                </a:lnTo>
                <a:lnTo>
                  <a:pt x="1943689" y="1678052"/>
                </a:lnTo>
                <a:lnTo>
                  <a:pt x="0" y="16780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2704633" y="4738093"/>
            <a:ext cx="1943689" cy="1678052"/>
          </a:xfrm>
          <a:custGeom>
            <a:avLst/>
            <a:gdLst/>
            <a:ahLst/>
            <a:cxnLst/>
            <a:rect l="l" t="t" r="r" b="b"/>
            <a:pathLst>
              <a:path w="1943689" h="1678052">
                <a:moveTo>
                  <a:pt x="0" y="0"/>
                </a:moveTo>
                <a:lnTo>
                  <a:pt x="1943689" y="0"/>
                </a:lnTo>
                <a:lnTo>
                  <a:pt x="1943689" y="1678052"/>
                </a:lnTo>
                <a:lnTo>
                  <a:pt x="0" y="16780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a:off x="0"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a:off x="6324975"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12704633" y="9442704"/>
            <a:ext cx="7315200" cy="844296"/>
          </a:xfrm>
          <a:custGeom>
            <a:avLst/>
            <a:gdLst/>
            <a:ahLst/>
            <a:cxnLst/>
            <a:rect l="l" t="t" r="r" b="b"/>
            <a:pathLst>
              <a:path w="7315200" h="844296">
                <a:moveTo>
                  <a:pt x="0" y="0"/>
                </a:moveTo>
                <a:lnTo>
                  <a:pt x="7315200" y="0"/>
                </a:lnTo>
                <a:lnTo>
                  <a:pt x="7315200" y="844296"/>
                </a:lnTo>
                <a:lnTo>
                  <a:pt x="0" y="8442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a:off x="16362233" y="5888948"/>
            <a:ext cx="2292484" cy="2177859"/>
          </a:xfrm>
          <a:custGeom>
            <a:avLst/>
            <a:gdLst/>
            <a:ahLst/>
            <a:cxnLst/>
            <a:rect l="l" t="t" r="r" b="b"/>
            <a:pathLst>
              <a:path w="2292484" h="2177859">
                <a:moveTo>
                  <a:pt x="0" y="0"/>
                </a:moveTo>
                <a:lnTo>
                  <a:pt x="2292484" y="0"/>
                </a:lnTo>
                <a:lnTo>
                  <a:pt x="2292484" y="2177860"/>
                </a:lnTo>
                <a:lnTo>
                  <a:pt x="0" y="2177860"/>
                </a:lnTo>
                <a:lnTo>
                  <a:pt x="0" y="0"/>
                </a:lnTo>
                <a:close/>
              </a:path>
            </a:pathLst>
          </a:custGeom>
          <a:blipFill>
            <a:blip r:embed="rId14"/>
            <a:stretch>
              <a:fillRect/>
            </a:stretch>
          </a:blipFill>
        </p:spPr>
      </p:sp>
      <p:sp>
        <p:nvSpPr>
          <p:cNvPr id="16" name="Freeform 16"/>
          <p:cNvSpPr/>
          <p:nvPr/>
        </p:nvSpPr>
        <p:spPr>
          <a:xfrm>
            <a:off x="-1498478" y="1150373"/>
            <a:ext cx="3992529" cy="646064"/>
          </a:xfrm>
          <a:custGeom>
            <a:avLst/>
            <a:gdLst/>
            <a:ahLst/>
            <a:cxnLst/>
            <a:rect l="l" t="t" r="r" b="b"/>
            <a:pathLst>
              <a:path w="3992529" h="646064">
                <a:moveTo>
                  <a:pt x="0" y="0"/>
                </a:moveTo>
                <a:lnTo>
                  <a:pt x="3992529" y="0"/>
                </a:lnTo>
                <a:lnTo>
                  <a:pt x="3992529" y="646064"/>
                </a:lnTo>
                <a:lnTo>
                  <a:pt x="0" y="64606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6A7B">
                <a:alpha val="100000"/>
              </a:srgbClr>
            </a:gs>
            <a:gs pos="100000">
              <a:srgbClr val="3C8B1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65480" y="-411415"/>
            <a:ext cx="2292484" cy="2177859"/>
          </a:xfrm>
          <a:custGeom>
            <a:avLst/>
            <a:gdLst/>
            <a:ahLst/>
            <a:cxnLst/>
            <a:rect l="l" t="t" r="r" b="b"/>
            <a:pathLst>
              <a:path w="2292484" h="2177859">
                <a:moveTo>
                  <a:pt x="0" y="0"/>
                </a:moveTo>
                <a:lnTo>
                  <a:pt x="2292484" y="0"/>
                </a:lnTo>
                <a:lnTo>
                  <a:pt x="2292484" y="2177860"/>
                </a:lnTo>
                <a:lnTo>
                  <a:pt x="0" y="2177860"/>
                </a:lnTo>
                <a:lnTo>
                  <a:pt x="0" y="0"/>
                </a:lnTo>
                <a:close/>
              </a:path>
            </a:pathLst>
          </a:custGeom>
          <a:blipFill>
            <a:blip r:embed="rId2"/>
            <a:stretch>
              <a:fillRect/>
            </a:stretch>
          </a:blipFill>
        </p:spPr>
      </p:sp>
      <p:grpSp>
        <p:nvGrpSpPr>
          <p:cNvPr id="3" name="Group 3"/>
          <p:cNvGrpSpPr/>
          <p:nvPr/>
        </p:nvGrpSpPr>
        <p:grpSpPr>
          <a:xfrm>
            <a:off x="898065" y="1028700"/>
            <a:ext cx="16491869" cy="7520837"/>
            <a:chOff x="0" y="0"/>
            <a:chExt cx="4343538" cy="1980797"/>
          </a:xfrm>
        </p:grpSpPr>
        <p:sp>
          <p:nvSpPr>
            <p:cNvPr id="4" name="Freeform 4"/>
            <p:cNvSpPr/>
            <p:nvPr/>
          </p:nvSpPr>
          <p:spPr>
            <a:xfrm>
              <a:off x="0" y="0"/>
              <a:ext cx="4343538" cy="1980797"/>
            </a:xfrm>
            <a:custGeom>
              <a:avLst/>
              <a:gdLst/>
              <a:ahLst/>
              <a:cxnLst/>
              <a:rect l="l" t="t" r="r" b="b"/>
              <a:pathLst>
                <a:path w="4343538" h="1980797">
                  <a:moveTo>
                    <a:pt x="23941" y="0"/>
                  </a:moveTo>
                  <a:lnTo>
                    <a:pt x="4319596" y="0"/>
                  </a:lnTo>
                  <a:cubicBezTo>
                    <a:pt x="4325946" y="0"/>
                    <a:pt x="4332036" y="2522"/>
                    <a:pt x="4336525" y="7012"/>
                  </a:cubicBezTo>
                  <a:cubicBezTo>
                    <a:pt x="4341015" y="11502"/>
                    <a:pt x="4343538" y="17592"/>
                    <a:pt x="4343538" y="23941"/>
                  </a:cubicBezTo>
                  <a:lnTo>
                    <a:pt x="4343538" y="1956855"/>
                  </a:lnTo>
                  <a:cubicBezTo>
                    <a:pt x="4343538" y="1963205"/>
                    <a:pt x="4341015" y="1969294"/>
                    <a:pt x="4336525" y="1973784"/>
                  </a:cubicBezTo>
                  <a:cubicBezTo>
                    <a:pt x="4332036" y="1978274"/>
                    <a:pt x="4325946" y="1980797"/>
                    <a:pt x="4319596" y="1980797"/>
                  </a:cubicBezTo>
                  <a:lnTo>
                    <a:pt x="23941" y="1980797"/>
                  </a:lnTo>
                  <a:cubicBezTo>
                    <a:pt x="17592" y="1980797"/>
                    <a:pt x="11502" y="1978274"/>
                    <a:pt x="7012" y="1973784"/>
                  </a:cubicBezTo>
                  <a:cubicBezTo>
                    <a:pt x="2522" y="1969294"/>
                    <a:pt x="0" y="1963205"/>
                    <a:pt x="0" y="1956855"/>
                  </a:cubicBezTo>
                  <a:lnTo>
                    <a:pt x="0" y="23941"/>
                  </a:lnTo>
                  <a:cubicBezTo>
                    <a:pt x="0" y="17592"/>
                    <a:pt x="2522" y="11502"/>
                    <a:pt x="7012" y="7012"/>
                  </a:cubicBezTo>
                  <a:cubicBezTo>
                    <a:pt x="11502" y="2522"/>
                    <a:pt x="17592" y="0"/>
                    <a:pt x="23941" y="0"/>
                  </a:cubicBezTo>
                  <a:close/>
                </a:path>
              </a:pathLst>
            </a:custGeom>
            <a:solidFill>
              <a:srgbClr val="FFFFFF"/>
            </a:solidFill>
          </p:spPr>
        </p:sp>
        <p:sp>
          <p:nvSpPr>
            <p:cNvPr id="5" name="TextBox 5"/>
            <p:cNvSpPr txBox="1"/>
            <p:nvPr/>
          </p:nvSpPr>
          <p:spPr>
            <a:xfrm>
              <a:off x="0" y="-9525"/>
              <a:ext cx="4343538" cy="1990322"/>
            </a:xfrm>
            <a:prstGeom prst="rect">
              <a:avLst/>
            </a:prstGeom>
          </p:spPr>
          <p:txBody>
            <a:bodyPr lIns="50800" tIns="50800" rIns="50800" bIns="50800" rtlCol="0" anchor="ctr"/>
            <a:lstStyle/>
            <a:p>
              <a:pPr algn="ctr">
                <a:lnSpc>
                  <a:spcPts val="3145"/>
                </a:lnSpc>
              </a:pPr>
              <a:endParaRPr/>
            </a:p>
          </p:txBody>
        </p:sp>
      </p:grpSp>
      <p:sp>
        <p:nvSpPr>
          <p:cNvPr id="6" name="TextBox 6"/>
          <p:cNvSpPr txBox="1"/>
          <p:nvPr/>
        </p:nvSpPr>
        <p:spPr>
          <a:xfrm>
            <a:off x="1198544" y="1323975"/>
            <a:ext cx="15890911" cy="7943850"/>
          </a:xfrm>
          <a:prstGeom prst="rect">
            <a:avLst/>
          </a:prstGeom>
        </p:spPr>
        <p:txBody>
          <a:bodyPr lIns="0" tIns="0" rIns="0" bIns="0" rtlCol="0" anchor="t">
            <a:spAutoFit/>
          </a:bodyPr>
          <a:lstStyle/>
          <a:p>
            <a:pPr algn="just">
              <a:lnSpc>
                <a:spcPts val="3712"/>
              </a:lnSpc>
            </a:pPr>
            <a:r>
              <a:rPr lang="en-US" sz="3094">
                <a:solidFill>
                  <a:srgbClr val="207622"/>
                </a:solidFill>
                <a:latin typeface="Glacial Indifference"/>
              </a:rPr>
              <a:t>Setelah melatih model menggunakan dataset yang telah disediakan, akan dilakukan pengujian model dengan mengambil 10 gambar tambahan dari setiap dataset (total 40 gambar). Namun, 10 gambar ini harus berbeda dengan gambar-gambar yang telah digunakan dalam pelatihan (yang merupakan bagian dari 100 gambar per kelas).</a:t>
            </a:r>
          </a:p>
          <a:p>
            <a:pPr algn="just">
              <a:lnSpc>
                <a:spcPts val="3712"/>
              </a:lnSpc>
            </a:pPr>
            <a:endParaRPr lang="en-US" sz="3094">
              <a:solidFill>
                <a:srgbClr val="207622"/>
              </a:solidFill>
              <a:latin typeface="Glacial Indifference"/>
            </a:endParaRPr>
          </a:p>
          <a:p>
            <a:pPr algn="just">
              <a:lnSpc>
                <a:spcPts val="3712"/>
              </a:lnSpc>
            </a:pPr>
            <a:r>
              <a:rPr lang="en-US" sz="3094">
                <a:solidFill>
                  <a:srgbClr val="207622"/>
                </a:solidFill>
                <a:latin typeface="Glacial Indifference"/>
              </a:rPr>
              <a:t>Tujuan pengujian model (cross-validation) adalah untuk menguji performa model yang telah dilatih dalam mengklasifikasikan gambar-gambar yang tidak pernah dilihat sebelumnya. Hal ini penting untuk mengukur sejauh mana model mampu menggeneralisasi dan memprediksi dengan baik pada data baru yang tidak digunakan dalam pelatihan.</a:t>
            </a:r>
          </a:p>
          <a:p>
            <a:pPr algn="just">
              <a:lnSpc>
                <a:spcPts val="3712"/>
              </a:lnSpc>
            </a:pPr>
            <a:endParaRPr lang="en-US" sz="3094">
              <a:solidFill>
                <a:srgbClr val="207622"/>
              </a:solidFill>
              <a:latin typeface="Glacial Indifference"/>
            </a:endParaRPr>
          </a:p>
          <a:p>
            <a:pPr algn="just">
              <a:lnSpc>
                <a:spcPts val="3712"/>
              </a:lnSpc>
            </a:pPr>
            <a:r>
              <a:rPr lang="en-US" sz="3094">
                <a:solidFill>
                  <a:srgbClr val="207622"/>
                </a:solidFill>
                <a:latin typeface="Glacial Indifference"/>
              </a:rPr>
              <a:t>Dengan menggunakan dataset yang cukup besar untuk setiap kelas karakter Disney, dilatih menggunakan arsitektur CNN yang berbeda, dan diuji dengan pengambilan data yang tidak pernah dilihat sebelumnya, studi kasus ini bertujuan untuk menghasilkan model klasifikasi yang dapat membedakan antara karakter Bolt, Olaf, Woody, dan Carl dengan tingkat akurasi yang tinggi.</a:t>
            </a:r>
          </a:p>
          <a:p>
            <a:pPr algn="just">
              <a:lnSpc>
                <a:spcPts val="3712"/>
              </a:lnSpc>
            </a:pPr>
            <a:endParaRPr lang="en-US" sz="3094">
              <a:solidFill>
                <a:srgbClr val="207622"/>
              </a:solidFill>
              <a:latin typeface="Glacial Indifference"/>
            </a:endParaRPr>
          </a:p>
          <a:p>
            <a:pPr>
              <a:lnSpc>
                <a:spcPts val="3712"/>
              </a:lnSpc>
            </a:pPr>
            <a:endParaRPr lang="en-US" sz="3094">
              <a:solidFill>
                <a:srgbClr val="207622"/>
              </a:solidFill>
              <a:latin typeface="Glacial Indifference"/>
            </a:endParaRPr>
          </a:p>
        </p:txBody>
      </p:sp>
      <p:grpSp>
        <p:nvGrpSpPr>
          <p:cNvPr id="7" name="Group 7"/>
          <p:cNvGrpSpPr/>
          <p:nvPr/>
        </p:nvGrpSpPr>
        <p:grpSpPr>
          <a:xfrm>
            <a:off x="13233070" y="8341092"/>
            <a:ext cx="5054930" cy="1523760"/>
            <a:chOff x="0" y="0"/>
            <a:chExt cx="6739907" cy="2031680"/>
          </a:xfrm>
        </p:grpSpPr>
        <p:sp>
          <p:nvSpPr>
            <p:cNvPr id="8" name="Freeform 8"/>
            <p:cNvSpPr/>
            <p:nvPr/>
          </p:nvSpPr>
          <p:spPr>
            <a:xfrm rot="521592">
              <a:off x="1618169" y="199851"/>
              <a:ext cx="1502337" cy="1529096"/>
            </a:xfrm>
            <a:custGeom>
              <a:avLst/>
              <a:gdLst/>
              <a:ahLst/>
              <a:cxnLst/>
              <a:rect l="l" t="t" r="r" b="b"/>
              <a:pathLst>
                <a:path w="1502337" h="1529096">
                  <a:moveTo>
                    <a:pt x="0" y="0"/>
                  </a:moveTo>
                  <a:lnTo>
                    <a:pt x="1502337" y="0"/>
                  </a:lnTo>
                  <a:lnTo>
                    <a:pt x="1502337" y="1529096"/>
                  </a:lnTo>
                  <a:lnTo>
                    <a:pt x="0" y="1529096"/>
                  </a:lnTo>
                  <a:lnTo>
                    <a:pt x="0" y="0"/>
                  </a:lnTo>
                  <a:close/>
                </a:path>
              </a:pathLst>
            </a:custGeom>
            <a:blipFill>
              <a:blip r:embed="rId3"/>
              <a:stretch>
                <a:fillRect/>
              </a:stretch>
            </a:blipFill>
          </p:spPr>
        </p:sp>
        <p:sp>
          <p:nvSpPr>
            <p:cNvPr id="9" name="Freeform 9"/>
            <p:cNvSpPr/>
            <p:nvPr/>
          </p:nvSpPr>
          <p:spPr>
            <a:xfrm rot="-307542">
              <a:off x="73137" y="69096"/>
              <a:ext cx="1462185" cy="1702690"/>
            </a:xfrm>
            <a:custGeom>
              <a:avLst/>
              <a:gdLst/>
              <a:ahLst/>
              <a:cxnLst/>
              <a:rect l="l" t="t" r="r" b="b"/>
              <a:pathLst>
                <a:path w="1462185" h="1702690">
                  <a:moveTo>
                    <a:pt x="0" y="0"/>
                  </a:moveTo>
                  <a:lnTo>
                    <a:pt x="1462185" y="0"/>
                  </a:lnTo>
                  <a:lnTo>
                    <a:pt x="1462185" y="1702690"/>
                  </a:lnTo>
                  <a:lnTo>
                    <a:pt x="0" y="1702690"/>
                  </a:lnTo>
                  <a:lnTo>
                    <a:pt x="0" y="0"/>
                  </a:lnTo>
                  <a:close/>
                </a:path>
              </a:pathLst>
            </a:custGeom>
            <a:blipFill>
              <a:blip r:embed="rId4"/>
              <a:stretch>
                <a:fillRect/>
              </a:stretch>
            </a:blipFill>
          </p:spPr>
        </p:sp>
        <p:sp>
          <p:nvSpPr>
            <p:cNvPr id="10" name="Freeform 10"/>
            <p:cNvSpPr/>
            <p:nvPr/>
          </p:nvSpPr>
          <p:spPr>
            <a:xfrm rot="-969800">
              <a:off x="5194062" y="191327"/>
              <a:ext cx="1337389" cy="1687557"/>
            </a:xfrm>
            <a:custGeom>
              <a:avLst/>
              <a:gdLst/>
              <a:ahLst/>
              <a:cxnLst/>
              <a:rect l="l" t="t" r="r" b="b"/>
              <a:pathLst>
                <a:path w="1337389" h="1687557">
                  <a:moveTo>
                    <a:pt x="0" y="0"/>
                  </a:moveTo>
                  <a:lnTo>
                    <a:pt x="1337389" y="0"/>
                  </a:lnTo>
                  <a:lnTo>
                    <a:pt x="1337389" y="1687557"/>
                  </a:lnTo>
                  <a:lnTo>
                    <a:pt x="0" y="1687557"/>
                  </a:lnTo>
                  <a:lnTo>
                    <a:pt x="0" y="0"/>
                  </a:lnTo>
                  <a:close/>
                </a:path>
              </a:pathLst>
            </a:custGeom>
            <a:blipFill>
              <a:blip r:embed="rId5"/>
              <a:stretch>
                <a:fillRect/>
              </a:stretch>
            </a:blipFill>
          </p:spPr>
        </p:sp>
        <p:sp>
          <p:nvSpPr>
            <p:cNvPr id="11" name="Freeform 11"/>
            <p:cNvSpPr/>
            <p:nvPr/>
          </p:nvSpPr>
          <p:spPr>
            <a:xfrm rot="-372926">
              <a:off x="2906419" y="163777"/>
              <a:ext cx="1361171" cy="1704127"/>
            </a:xfrm>
            <a:custGeom>
              <a:avLst/>
              <a:gdLst/>
              <a:ahLst/>
              <a:cxnLst/>
              <a:rect l="l" t="t" r="r" b="b"/>
              <a:pathLst>
                <a:path w="1361171" h="1704127">
                  <a:moveTo>
                    <a:pt x="0" y="0"/>
                  </a:moveTo>
                  <a:lnTo>
                    <a:pt x="1361171" y="0"/>
                  </a:lnTo>
                  <a:lnTo>
                    <a:pt x="1361171" y="1704126"/>
                  </a:lnTo>
                  <a:lnTo>
                    <a:pt x="0" y="1704126"/>
                  </a:lnTo>
                  <a:lnTo>
                    <a:pt x="0" y="0"/>
                  </a:lnTo>
                  <a:close/>
                </a:path>
              </a:pathLst>
            </a:custGeom>
            <a:blipFill>
              <a:blip r:embed="rId6"/>
              <a:stretch>
                <a:fillRect/>
              </a:stretch>
            </a:blipFill>
          </p:spPr>
        </p:sp>
        <p:sp>
          <p:nvSpPr>
            <p:cNvPr id="12" name="Freeform 12"/>
            <p:cNvSpPr/>
            <p:nvPr/>
          </p:nvSpPr>
          <p:spPr>
            <a:xfrm rot="878678">
              <a:off x="4010438" y="179297"/>
              <a:ext cx="1633350" cy="1673086"/>
            </a:xfrm>
            <a:custGeom>
              <a:avLst/>
              <a:gdLst/>
              <a:ahLst/>
              <a:cxnLst/>
              <a:rect l="l" t="t" r="r" b="b"/>
              <a:pathLst>
                <a:path w="1633350" h="1673086">
                  <a:moveTo>
                    <a:pt x="0" y="0"/>
                  </a:moveTo>
                  <a:lnTo>
                    <a:pt x="1633350" y="0"/>
                  </a:lnTo>
                  <a:lnTo>
                    <a:pt x="1633350" y="1673086"/>
                  </a:lnTo>
                  <a:lnTo>
                    <a:pt x="0" y="1673086"/>
                  </a:lnTo>
                  <a:lnTo>
                    <a:pt x="0" y="0"/>
                  </a:lnTo>
                  <a:close/>
                </a:path>
              </a:pathLst>
            </a:custGeom>
            <a:blipFill>
              <a:blip r:embed="rId7"/>
              <a:stretch>
                <a:fillRect/>
              </a:stretch>
            </a:blipFill>
          </p:spPr>
        </p:sp>
      </p:grpSp>
      <p:grpSp>
        <p:nvGrpSpPr>
          <p:cNvPr id="13" name="Group 13"/>
          <p:cNvGrpSpPr/>
          <p:nvPr/>
        </p:nvGrpSpPr>
        <p:grpSpPr>
          <a:xfrm>
            <a:off x="7744998" y="8034408"/>
            <a:ext cx="4926420" cy="1830444"/>
            <a:chOff x="0" y="0"/>
            <a:chExt cx="6568560" cy="2440593"/>
          </a:xfrm>
        </p:grpSpPr>
        <p:sp>
          <p:nvSpPr>
            <p:cNvPr id="14" name="Freeform 14"/>
            <p:cNvSpPr/>
            <p:nvPr/>
          </p:nvSpPr>
          <p:spPr>
            <a:xfrm>
              <a:off x="5071542" y="320922"/>
              <a:ext cx="1497017" cy="2119670"/>
            </a:xfrm>
            <a:custGeom>
              <a:avLst/>
              <a:gdLst/>
              <a:ahLst/>
              <a:cxnLst/>
              <a:rect l="l" t="t" r="r" b="b"/>
              <a:pathLst>
                <a:path w="1497017" h="2119670">
                  <a:moveTo>
                    <a:pt x="0" y="0"/>
                  </a:moveTo>
                  <a:lnTo>
                    <a:pt x="1497018" y="0"/>
                  </a:lnTo>
                  <a:lnTo>
                    <a:pt x="1497018" y="2119671"/>
                  </a:lnTo>
                  <a:lnTo>
                    <a:pt x="0" y="2119671"/>
                  </a:lnTo>
                  <a:lnTo>
                    <a:pt x="0" y="0"/>
                  </a:lnTo>
                  <a:close/>
                </a:path>
              </a:pathLst>
            </a:custGeom>
            <a:blipFill>
              <a:blip r:embed="rId8"/>
              <a:stretch>
                <a:fillRect/>
              </a:stretch>
            </a:blipFill>
          </p:spPr>
        </p:sp>
        <p:sp>
          <p:nvSpPr>
            <p:cNvPr id="15" name="Freeform 15"/>
            <p:cNvSpPr/>
            <p:nvPr/>
          </p:nvSpPr>
          <p:spPr>
            <a:xfrm rot="-549383">
              <a:off x="1297731" y="125727"/>
              <a:ext cx="1731726" cy="1892596"/>
            </a:xfrm>
            <a:custGeom>
              <a:avLst/>
              <a:gdLst/>
              <a:ahLst/>
              <a:cxnLst/>
              <a:rect l="l" t="t" r="r" b="b"/>
              <a:pathLst>
                <a:path w="1731726" h="1892596">
                  <a:moveTo>
                    <a:pt x="0" y="0"/>
                  </a:moveTo>
                  <a:lnTo>
                    <a:pt x="1731726" y="0"/>
                  </a:lnTo>
                  <a:lnTo>
                    <a:pt x="1731726" y="1892596"/>
                  </a:lnTo>
                  <a:lnTo>
                    <a:pt x="0" y="1892596"/>
                  </a:lnTo>
                  <a:lnTo>
                    <a:pt x="0" y="0"/>
                  </a:lnTo>
                  <a:close/>
                </a:path>
              </a:pathLst>
            </a:custGeom>
            <a:blipFill>
              <a:blip r:embed="rId9"/>
              <a:stretch>
                <a:fillRect/>
              </a:stretch>
            </a:blipFill>
          </p:spPr>
        </p:sp>
        <p:sp>
          <p:nvSpPr>
            <p:cNvPr id="16" name="Freeform 16"/>
            <p:cNvSpPr/>
            <p:nvPr/>
          </p:nvSpPr>
          <p:spPr>
            <a:xfrm>
              <a:off x="0" y="251453"/>
              <a:ext cx="1548079" cy="1753369"/>
            </a:xfrm>
            <a:custGeom>
              <a:avLst/>
              <a:gdLst/>
              <a:ahLst/>
              <a:cxnLst/>
              <a:rect l="l" t="t" r="r" b="b"/>
              <a:pathLst>
                <a:path w="1548079" h="1753369">
                  <a:moveTo>
                    <a:pt x="0" y="0"/>
                  </a:moveTo>
                  <a:lnTo>
                    <a:pt x="1548079" y="0"/>
                  </a:lnTo>
                  <a:lnTo>
                    <a:pt x="1548079" y="1753369"/>
                  </a:lnTo>
                  <a:lnTo>
                    <a:pt x="0" y="1753369"/>
                  </a:lnTo>
                  <a:lnTo>
                    <a:pt x="0" y="0"/>
                  </a:lnTo>
                  <a:close/>
                </a:path>
              </a:pathLst>
            </a:custGeom>
            <a:blipFill>
              <a:blip r:embed="rId10"/>
              <a:stretch>
                <a:fillRect/>
              </a:stretch>
            </a:blipFill>
          </p:spPr>
        </p:sp>
        <p:sp>
          <p:nvSpPr>
            <p:cNvPr id="17" name="Freeform 17"/>
            <p:cNvSpPr/>
            <p:nvPr/>
          </p:nvSpPr>
          <p:spPr>
            <a:xfrm rot="356071">
              <a:off x="2678923" y="394736"/>
              <a:ext cx="1507468" cy="1536273"/>
            </a:xfrm>
            <a:custGeom>
              <a:avLst/>
              <a:gdLst/>
              <a:ahLst/>
              <a:cxnLst/>
              <a:rect l="l" t="t" r="r" b="b"/>
              <a:pathLst>
                <a:path w="1507468" h="1536273">
                  <a:moveTo>
                    <a:pt x="0" y="0"/>
                  </a:moveTo>
                  <a:lnTo>
                    <a:pt x="1507468" y="0"/>
                  </a:lnTo>
                  <a:lnTo>
                    <a:pt x="1507468" y="1536273"/>
                  </a:lnTo>
                  <a:lnTo>
                    <a:pt x="0" y="1536273"/>
                  </a:lnTo>
                  <a:lnTo>
                    <a:pt x="0" y="0"/>
                  </a:lnTo>
                  <a:close/>
                </a:path>
              </a:pathLst>
            </a:custGeom>
            <a:blipFill>
              <a:blip r:embed="rId11"/>
              <a:stretch>
                <a:fillRect/>
              </a:stretch>
            </a:blipFill>
          </p:spPr>
        </p:sp>
        <p:sp>
          <p:nvSpPr>
            <p:cNvPr id="18" name="Freeform 18"/>
            <p:cNvSpPr/>
            <p:nvPr/>
          </p:nvSpPr>
          <p:spPr>
            <a:xfrm rot="-226576">
              <a:off x="3883872" y="248048"/>
              <a:ext cx="1586876" cy="1635955"/>
            </a:xfrm>
            <a:custGeom>
              <a:avLst/>
              <a:gdLst/>
              <a:ahLst/>
              <a:cxnLst/>
              <a:rect l="l" t="t" r="r" b="b"/>
              <a:pathLst>
                <a:path w="1586876" h="1635955">
                  <a:moveTo>
                    <a:pt x="0" y="0"/>
                  </a:moveTo>
                  <a:lnTo>
                    <a:pt x="1586877" y="0"/>
                  </a:lnTo>
                  <a:lnTo>
                    <a:pt x="1586877" y="1635955"/>
                  </a:lnTo>
                  <a:lnTo>
                    <a:pt x="0" y="1635955"/>
                  </a:lnTo>
                  <a:lnTo>
                    <a:pt x="0" y="0"/>
                  </a:lnTo>
                  <a:close/>
                </a:path>
              </a:pathLst>
            </a:custGeom>
            <a:blipFill>
              <a:blip r:embed="rId12"/>
              <a:stretch>
                <a:fillRect/>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8025"/>
        </a:solidFill>
        <a:effectLst/>
      </p:bgPr>
    </p:bg>
    <p:spTree>
      <p:nvGrpSpPr>
        <p:cNvPr id="1" name=""/>
        <p:cNvGrpSpPr/>
        <p:nvPr/>
      </p:nvGrpSpPr>
      <p:grpSpPr>
        <a:xfrm>
          <a:off x="0" y="0"/>
          <a:ext cx="0" cy="0"/>
          <a:chOff x="0" y="0"/>
          <a:chExt cx="0" cy="0"/>
        </a:xfrm>
      </p:grpSpPr>
      <p:grpSp>
        <p:nvGrpSpPr>
          <p:cNvPr id="2" name="Group 2"/>
          <p:cNvGrpSpPr/>
          <p:nvPr/>
        </p:nvGrpSpPr>
        <p:grpSpPr>
          <a:xfrm>
            <a:off x="1481767" y="3618935"/>
            <a:ext cx="7257599" cy="4975401"/>
            <a:chOff x="0" y="0"/>
            <a:chExt cx="1625185" cy="1114135"/>
          </a:xfrm>
        </p:grpSpPr>
        <p:sp>
          <p:nvSpPr>
            <p:cNvPr id="3" name="Freeform 3"/>
            <p:cNvSpPr/>
            <p:nvPr/>
          </p:nvSpPr>
          <p:spPr>
            <a:xfrm>
              <a:off x="0" y="0"/>
              <a:ext cx="1625185" cy="1114135"/>
            </a:xfrm>
            <a:custGeom>
              <a:avLst/>
              <a:gdLst/>
              <a:ahLst/>
              <a:cxnLst/>
              <a:rect l="l" t="t" r="r" b="b"/>
              <a:pathLst>
                <a:path w="1625185" h="1114135">
                  <a:moveTo>
                    <a:pt x="54403" y="0"/>
                  </a:moveTo>
                  <a:lnTo>
                    <a:pt x="1570782" y="0"/>
                  </a:lnTo>
                  <a:cubicBezTo>
                    <a:pt x="1600828" y="0"/>
                    <a:pt x="1625185" y="24357"/>
                    <a:pt x="1625185" y="54403"/>
                  </a:cubicBezTo>
                  <a:lnTo>
                    <a:pt x="1625185" y="1059732"/>
                  </a:lnTo>
                  <a:cubicBezTo>
                    <a:pt x="1625185" y="1089778"/>
                    <a:pt x="1600828" y="1114135"/>
                    <a:pt x="1570782" y="1114135"/>
                  </a:cubicBezTo>
                  <a:lnTo>
                    <a:pt x="54403" y="1114135"/>
                  </a:lnTo>
                  <a:cubicBezTo>
                    <a:pt x="24357" y="1114135"/>
                    <a:pt x="0" y="1089778"/>
                    <a:pt x="0" y="1059732"/>
                  </a:cubicBezTo>
                  <a:lnTo>
                    <a:pt x="0" y="54403"/>
                  </a:lnTo>
                  <a:cubicBezTo>
                    <a:pt x="0" y="24357"/>
                    <a:pt x="24357" y="0"/>
                    <a:pt x="54403" y="0"/>
                  </a:cubicBezTo>
                  <a:close/>
                </a:path>
              </a:pathLst>
            </a:custGeom>
            <a:solidFill>
              <a:srgbClr val="FFFFFF"/>
            </a:solidFill>
          </p:spPr>
        </p:sp>
        <p:sp>
          <p:nvSpPr>
            <p:cNvPr id="4" name="TextBox 4"/>
            <p:cNvSpPr txBox="1"/>
            <p:nvPr/>
          </p:nvSpPr>
          <p:spPr>
            <a:xfrm>
              <a:off x="0" y="-9525"/>
              <a:ext cx="1625185" cy="1123660"/>
            </a:xfrm>
            <a:prstGeom prst="rect">
              <a:avLst/>
            </a:prstGeom>
          </p:spPr>
          <p:txBody>
            <a:bodyPr lIns="50800" tIns="50800" rIns="50800" bIns="50800" rtlCol="0" anchor="ctr"/>
            <a:lstStyle/>
            <a:p>
              <a:pPr algn="ctr">
                <a:lnSpc>
                  <a:spcPts val="3145"/>
                </a:lnSpc>
              </a:pPr>
              <a:endParaRPr/>
            </a:p>
          </p:txBody>
        </p:sp>
      </p:grpSp>
      <p:sp>
        <p:nvSpPr>
          <p:cNvPr id="5" name="Freeform 5"/>
          <p:cNvSpPr/>
          <p:nvPr/>
        </p:nvSpPr>
        <p:spPr>
          <a:xfrm>
            <a:off x="-1027130" y="84410"/>
            <a:ext cx="4111660" cy="5059090"/>
          </a:xfrm>
          <a:custGeom>
            <a:avLst/>
            <a:gdLst/>
            <a:ahLst/>
            <a:cxnLst/>
            <a:rect l="l" t="t" r="r" b="b"/>
            <a:pathLst>
              <a:path w="4111660" h="5059090">
                <a:moveTo>
                  <a:pt x="0" y="0"/>
                </a:moveTo>
                <a:lnTo>
                  <a:pt x="4111660" y="0"/>
                </a:lnTo>
                <a:lnTo>
                  <a:pt x="4111660" y="5059090"/>
                </a:lnTo>
                <a:lnTo>
                  <a:pt x="0" y="50590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597409" y="0"/>
            <a:ext cx="11093183" cy="3485108"/>
          </a:xfrm>
          <a:custGeom>
            <a:avLst/>
            <a:gdLst/>
            <a:ahLst/>
            <a:cxnLst/>
            <a:rect l="l" t="t" r="r" b="b"/>
            <a:pathLst>
              <a:path w="11093183" h="3485108">
                <a:moveTo>
                  <a:pt x="0" y="0"/>
                </a:moveTo>
                <a:lnTo>
                  <a:pt x="11093182" y="0"/>
                </a:lnTo>
                <a:lnTo>
                  <a:pt x="11093182" y="3485108"/>
                </a:lnTo>
                <a:lnTo>
                  <a:pt x="0" y="34851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436178" y="1878993"/>
            <a:ext cx="2292484" cy="2177859"/>
          </a:xfrm>
          <a:custGeom>
            <a:avLst/>
            <a:gdLst/>
            <a:ahLst/>
            <a:cxnLst/>
            <a:rect l="l" t="t" r="r" b="b"/>
            <a:pathLst>
              <a:path w="2292484" h="2177859">
                <a:moveTo>
                  <a:pt x="0" y="0"/>
                </a:moveTo>
                <a:lnTo>
                  <a:pt x="2292484" y="0"/>
                </a:lnTo>
                <a:lnTo>
                  <a:pt x="2292484" y="2177859"/>
                </a:lnTo>
                <a:lnTo>
                  <a:pt x="0" y="2177859"/>
                </a:lnTo>
                <a:lnTo>
                  <a:pt x="0" y="0"/>
                </a:lnTo>
                <a:close/>
              </a:path>
            </a:pathLst>
          </a:custGeom>
          <a:blipFill>
            <a:blip r:embed="rId6"/>
            <a:stretch>
              <a:fillRect/>
            </a:stretch>
          </a:blipFill>
        </p:spPr>
      </p:sp>
      <p:sp>
        <p:nvSpPr>
          <p:cNvPr id="8" name="Freeform 8"/>
          <p:cNvSpPr/>
          <p:nvPr/>
        </p:nvSpPr>
        <p:spPr>
          <a:xfrm>
            <a:off x="6057972" y="9258300"/>
            <a:ext cx="3911370" cy="1507507"/>
          </a:xfrm>
          <a:custGeom>
            <a:avLst/>
            <a:gdLst/>
            <a:ahLst/>
            <a:cxnLst/>
            <a:rect l="l" t="t" r="r" b="b"/>
            <a:pathLst>
              <a:path w="3911370" h="1507507">
                <a:moveTo>
                  <a:pt x="0" y="0"/>
                </a:moveTo>
                <a:lnTo>
                  <a:pt x="3911370" y="0"/>
                </a:lnTo>
                <a:lnTo>
                  <a:pt x="3911370" y="1507507"/>
                </a:lnTo>
                <a:lnTo>
                  <a:pt x="0" y="1507507"/>
                </a:lnTo>
                <a:lnTo>
                  <a:pt x="0" y="0"/>
                </a:lnTo>
                <a:close/>
              </a:path>
            </a:pathLst>
          </a:custGeom>
          <a:blipFill>
            <a:blip r:embed="rId7"/>
            <a:stretch>
              <a:fillRect/>
            </a:stretch>
          </a:blipFill>
        </p:spPr>
      </p:sp>
      <p:sp>
        <p:nvSpPr>
          <p:cNvPr id="9" name="Freeform 9"/>
          <p:cNvSpPr/>
          <p:nvPr/>
        </p:nvSpPr>
        <p:spPr>
          <a:xfrm>
            <a:off x="1374689" y="3485108"/>
            <a:ext cx="7364677" cy="6526945"/>
          </a:xfrm>
          <a:custGeom>
            <a:avLst/>
            <a:gdLst/>
            <a:ahLst/>
            <a:cxnLst/>
            <a:rect l="l" t="t" r="r" b="b"/>
            <a:pathLst>
              <a:path w="7364677" h="6526945">
                <a:moveTo>
                  <a:pt x="0" y="0"/>
                </a:moveTo>
                <a:lnTo>
                  <a:pt x="7364678" y="0"/>
                </a:lnTo>
                <a:lnTo>
                  <a:pt x="7364678" y="6526946"/>
                </a:lnTo>
                <a:lnTo>
                  <a:pt x="0" y="65269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4413996" y="346959"/>
            <a:ext cx="9908675" cy="2113769"/>
          </a:xfrm>
          <a:prstGeom prst="rect">
            <a:avLst/>
          </a:prstGeom>
        </p:spPr>
        <p:txBody>
          <a:bodyPr lIns="0" tIns="0" rIns="0" bIns="0" rtlCol="0" anchor="t">
            <a:spAutoFit/>
          </a:bodyPr>
          <a:lstStyle/>
          <a:p>
            <a:pPr algn="ctr">
              <a:lnSpc>
                <a:spcPts val="17368"/>
              </a:lnSpc>
            </a:pPr>
            <a:r>
              <a:rPr lang="en-US" sz="12405">
                <a:solidFill>
                  <a:srgbClr val="020202"/>
                </a:solidFill>
                <a:latin typeface="Bright Retro"/>
              </a:rPr>
              <a:t>Dataset</a:t>
            </a:r>
          </a:p>
        </p:txBody>
      </p:sp>
      <p:sp>
        <p:nvSpPr>
          <p:cNvPr id="11" name="Freeform 11"/>
          <p:cNvSpPr/>
          <p:nvPr/>
        </p:nvSpPr>
        <p:spPr>
          <a:xfrm rot="-4783371">
            <a:off x="14853511" y="6207773"/>
            <a:ext cx="4111660" cy="5059090"/>
          </a:xfrm>
          <a:custGeom>
            <a:avLst/>
            <a:gdLst/>
            <a:ahLst/>
            <a:cxnLst/>
            <a:rect l="l" t="t" r="r" b="b"/>
            <a:pathLst>
              <a:path w="4111660" h="5059090">
                <a:moveTo>
                  <a:pt x="0" y="0"/>
                </a:moveTo>
                <a:lnTo>
                  <a:pt x="4111660" y="0"/>
                </a:lnTo>
                <a:lnTo>
                  <a:pt x="4111660" y="5059089"/>
                </a:lnTo>
                <a:lnTo>
                  <a:pt x="0" y="5059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771938" y="4163536"/>
            <a:ext cx="6582007" cy="3886200"/>
          </a:xfrm>
          <a:prstGeom prst="rect">
            <a:avLst/>
          </a:prstGeom>
        </p:spPr>
        <p:txBody>
          <a:bodyPr lIns="0" tIns="0" rIns="0" bIns="0" rtlCol="0" anchor="t">
            <a:spAutoFit/>
          </a:bodyPr>
          <a:lstStyle/>
          <a:p>
            <a:pPr algn="ctr">
              <a:lnSpc>
                <a:spcPts val="3855"/>
              </a:lnSpc>
            </a:pPr>
            <a:r>
              <a:rPr lang="en-US" sz="3212">
                <a:solidFill>
                  <a:srgbClr val="020202"/>
                </a:solidFill>
                <a:latin typeface="Glacial Indifference"/>
              </a:rPr>
              <a:t>Dataset Disney Character Classifier ini berisi koleksi gambar dari berbagai karakter Disney yang digunakan untuk tujuan klasifikasi gambar. Setiap gambar mencakup satu karakter Disney yang terpilih dan memiliki berbagai pose, ekspresi wajah, dan latar belakang.</a:t>
            </a:r>
          </a:p>
        </p:txBody>
      </p:sp>
      <p:grpSp>
        <p:nvGrpSpPr>
          <p:cNvPr id="13" name="Group 13"/>
          <p:cNvGrpSpPr/>
          <p:nvPr/>
        </p:nvGrpSpPr>
        <p:grpSpPr>
          <a:xfrm>
            <a:off x="9368334" y="3485108"/>
            <a:ext cx="7005524" cy="5066006"/>
            <a:chOff x="0" y="0"/>
            <a:chExt cx="1845076" cy="1334257"/>
          </a:xfrm>
        </p:grpSpPr>
        <p:sp>
          <p:nvSpPr>
            <p:cNvPr id="14" name="Freeform 14"/>
            <p:cNvSpPr/>
            <p:nvPr/>
          </p:nvSpPr>
          <p:spPr>
            <a:xfrm>
              <a:off x="0" y="0"/>
              <a:ext cx="1845076" cy="1334257"/>
            </a:xfrm>
            <a:custGeom>
              <a:avLst/>
              <a:gdLst/>
              <a:ahLst/>
              <a:cxnLst/>
              <a:rect l="l" t="t" r="r" b="b"/>
              <a:pathLst>
                <a:path w="1845076" h="1334257">
                  <a:moveTo>
                    <a:pt x="56361" y="0"/>
                  </a:moveTo>
                  <a:lnTo>
                    <a:pt x="1788715" y="0"/>
                  </a:lnTo>
                  <a:cubicBezTo>
                    <a:pt x="1819843" y="0"/>
                    <a:pt x="1845076" y="25234"/>
                    <a:pt x="1845076" y="56361"/>
                  </a:cubicBezTo>
                  <a:lnTo>
                    <a:pt x="1845076" y="1277896"/>
                  </a:lnTo>
                  <a:cubicBezTo>
                    <a:pt x="1845076" y="1292844"/>
                    <a:pt x="1839138" y="1307179"/>
                    <a:pt x="1828569" y="1317749"/>
                  </a:cubicBezTo>
                  <a:cubicBezTo>
                    <a:pt x="1817999" y="1328319"/>
                    <a:pt x="1803663" y="1334257"/>
                    <a:pt x="1788715" y="1334257"/>
                  </a:cubicBezTo>
                  <a:lnTo>
                    <a:pt x="56361" y="1334257"/>
                  </a:lnTo>
                  <a:cubicBezTo>
                    <a:pt x="41413" y="1334257"/>
                    <a:pt x="27077" y="1328319"/>
                    <a:pt x="16508" y="1317749"/>
                  </a:cubicBezTo>
                  <a:cubicBezTo>
                    <a:pt x="5938" y="1307179"/>
                    <a:pt x="0" y="1292844"/>
                    <a:pt x="0" y="1277896"/>
                  </a:cubicBezTo>
                  <a:lnTo>
                    <a:pt x="0" y="56361"/>
                  </a:lnTo>
                  <a:cubicBezTo>
                    <a:pt x="0" y="41413"/>
                    <a:pt x="5938" y="27077"/>
                    <a:pt x="16508" y="16508"/>
                  </a:cubicBezTo>
                  <a:cubicBezTo>
                    <a:pt x="27077" y="5938"/>
                    <a:pt x="41413" y="0"/>
                    <a:pt x="56361" y="0"/>
                  </a:cubicBezTo>
                  <a:close/>
                </a:path>
              </a:pathLst>
            </a:custGeom>
            <a:solidFill>
              <a:srgbClr val="FFFFFF"/>
            </a:solidFill>
          </p:spPr>
        </p:sp>
        <p:sp>
          <p:nvSpPr>
            <p:cNvPr id="15" name="TextBox 15"/>
            <p:cNvSpPr txBox="1"/>
            <p:nvPr/>
          </p:nvSpPr>
          <p:spPr>
            <a:xfrm>
              <a:off x="0" y="-9525"/>
              <a:ext cx="1845076" cy="1343782"/>
            </a:xfrm>
            <a:prstGeom prst="rect">
              <a:avLst/>
            </a:prstGeom>
          </p:spPr>
          <p:txBody>
            <a:bodyPr lIns="50800" tIns="50800" rIns="50800" bIns="50800" rtlCol="0" anchor="ctr"/>
            <a:lstStyle/>
            <a:p>
              <a:pPr algn="ctr">
                <a:lnSpc>
                  <a:spcPts val="3145"/>
                </a:lnSpc>
              </a:pPr>
              <a:endParaRPr/>
            </a:p>
          </p:txBody>
        </p:sp>
      </p:grpSp>
      <p:sp>
        <p:nvSpPr>
          <p:cNvPr id="16" name="Freeform 16"/>
          <p:cNvSpPr/>
          <p:nvPr/>
        </p:nvSpPr>
        <p:spPr>
          <a:xfrm>
            <a:off x="9209547" y="3485108"/>
            <a:ext cx="7364677" cy="6526945"/>
          </a:xfrm>
          <a:custGeom>
            <a:avLst/>
            <a:gdLst/>
            <a:ahLst/>
            <a:cxnLst/>
            <a:rect l="l" t="t" r="r" b="b"/>
            <a:pathLst>
              <a:path w="7364677" h="6526945">
                <a:moveTo>
                  <a:pt x="0" y="0"/>
                </a:moveTo>
                <a:lnTo>
                  <a:pt x="7364678" y="0"/>
                </a:lnTo>
                <a:lnTo>
                  <a:pt x="7364678" y="6526946"/>
                </a:lnTo>
                <a:lnTo>
                  <a:pt x="0" y="65269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TextBox 17"/>
          <p:cNvSpPr txBox="1"/>
          <p:nvPr/>
        </p:nvSpPr>
        <p:spPr>
          <a:xfrm>
            <a:off x="9612821" y="4028893"/>
            <a:ext cx="6509431" cy="3886200"/>
          </a:xfrm>
          <a:prstGeom prst="rect">
            <a:avLst/>
          </a:prstGeom>
        </p:spPr>
        <p:txBody>
          <a:bodyPr lIns="0" tIns="0" rIns="0" bIns="0" rtlCol="0" anchor="t">
            <a:spAutoFit/>
          </a:bodyPr>
          <a:lstStyle/>
          <a:p>
            <a:pPr>
              <a:lnSpc>
                <a:spcPts val="3855"/>
              </a:lnSpc>
            </a:pPr>
            <a:r>
              <a:rPr lang="en-US" sz="3212">
                <a:solidFill>
                  <a:srgbClr val="020202"/>
                </a:solidFill>
                <a:latin typeface="Glacial Indifference"/>
              </a:rPr>
              <a:t> Jumlah total dataset yaitu 679 gambar dari 4 kelas. Seluruh gambar memiliki format .jpg atau .png</a:t>
            </a:r>
          </a:p>
          <a:p>
            <a:pPr>
              <a:lnSpc>
                <a:spcPts val="3855"/>
              </a:lnSpc>
            </a:pPr>
            <a:r>
              <a:rPr lang="en-US" sz="3212">
                <a:solidFill>
                  <a:srgbClr val="020202"/>
                </a:solidFill>
                <a:latin typeface="Glacial Indifference"/>
              </a:rPr>
              <a:t>Jumlah gambar per kelas:</a:t>
            </a:r>
          </a:p>
          <a:p>
            <a:pPr marL="693654" lvl="1" indent="-346827">
              <a:lnSpc>
                <a:spcPts val="3855"/>
              </a:lnSpc>
              <a:buFont typeface="Arial"/>
              <a:buChar char="•"/>
            </a:pPr>
            <a:r>
              <a:rPr lang="en-US" sz="3212">
                <a:solidFill>
                  <a:srgbClr val="020202"/>
                </a:solidFill>
                <a:latin typeface="Glacial Indifference"/>
              </a:rPr>
              <a:t>Carl : 237 file</a:t>
            </a:r>
          </a:p>
          <a:p>
            <a:pPr marL="693654" lvl="1" indent="-346827">
              <a:lnSpc>
                <a:spcPts val="3855"/>
              </a:lnSpc>
              <a:buFont typeface="Arial"/>
              <a:buChar char="•"/>
            </a:pPr>
            <a:r>
              <a:rPr lang="en-US" sz="3212">
                <a:solidFill>
                  <a:srgbClr val="020202"/>
                </a:solidFill>
                <a:latin typeface="Glacial Indifference"/>
              </a:rPr>
              <a:t>Bolt : 139 file</a:t>
            </a:r>
          </a:p>
          <a:p>
            <a:pPr marL="693654" lvl="1" indent="-346827">
              <a:lnSpc>
                <a:spcPts val="3855"/>
              </a:lnSpc>
              <a:buFont typeface="Arial"/>
              <a:buChar char="•"/>
            </a:pPr>
            <a:r>
              <a:rPr lang="en-US" sz="3212">
                <a:solidFill>
                  <a:srgbClr val="020202"/>
                </a:solidFill>
                <a:latin typeface="Glacial Indifference"/>
              </a:rPr>
              <a:t>Woody : 122 file</a:t>
            </a:r>
          </a:p>
          <a:p>
            <a:pPr marL="693654" lvl="1" indent="-346827">
              <a:lnSpc>
                <a:spcPts val="3855"/>
              </a:lnSpc>
              <a:buFont typeface="Arial"/>
              <a:buChar char="•"/>
            </a:pPr>
            <a:r>
              <a:rPr lang="en-US" sz="3212">
                <a:solidFill>
                  <a:srgbClr val="020202"/>
                </a:solidFill>
                <a:latin typeface="Glacial Indifference"/>
              </a:rPr>
              <a:t>Olaf : 181 file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3565"/>
        </a:solidFill>
        <a:effectLst/>
      </p:bgPr>
    </p:bg>
    <p:spTree>
      <p:nvGrpSpPr>
        <p:cNvPr id="1" name=""/>
        <p:cNvGrpSpPr/>
        <p:nvPr/>
      </p:nvGrpSpPr>
      <p:grpSpPr>
        <a:xfrm>
          <a:off x="0" y="0"/>
          <a:ext cx="0" cy="0"/>
          <a:chOff x="0" y="0"/>
          <a:chExt cx="0" cy="0"/>
        </a:xfrm>
      </p:grpSpPr>
      <p:sp>
        <p:nvSpPr>
          <p:cNvPr id="2" name="Freeform 2"/>
          <p:cNvSpPr/>
          <p:nvPr/>
        </p:nvSpPr>
        <p:spPr>
          <a:xfrm>
            <a:off x="-1015004" y="2169072"/>
            <a:ext cx="3079094" cy="1243184"/>
          </a:xfrm>
          <a:custGeom>
            <a:avLst/>
            <a:gdLst/>
            <a:ahLst/>
            <a:cxnLst/>
            <a:rect l="l" t="t" r="r" b="b"/>
            <a:pathLst>
              <a:path w="3079094" h="1243184">
                <a:moveTo>
                  <a:pt x="0" y="0"/>
                </a:moveTo>
                <a:lnTo>
                  <a:pt x="3079094" y="0"/>
                </a:lnTo>
                <a:lnTo>
                  <a:pt x="3079094" y="1243184"/>
                </a:lnTo>
                <a:lnTo>
                  <a:pt x="0" y="1243184"/>
                </a:lnTo>
                <a:lnTo>
                  <a:pt x="0" y="0"/>
                </a:lnTo>
                <a:close/>
              </a:path>
            </a:pathLst>
          </a:custGeom>
          <a:blipFill>
            <a:blip r:embed="rId2"/>
            <a:stretch>
              <a:fillRect/>
            </a:stretch>
          </a:blipFill>
        </p:spPr>
      </p:sp>
      <p:sp>
        <p:nvSpPr>
          <p:cNvPr id="3" name="Freeform 3"/>
          <p:cNvSpPr/>
          <p:nvPr/>
        </p:nvSpPr>
        <p:spPr>
          <a:xfrm>
            <a:off x="9440453" y="3581009"/>
            <a:ext cx="1688317" cy="975706"/>
          </a:xfrm>
          <a:custGeom>
            <a:avLst/>
            <a:gdLst/>
            <a:ahLst/>
            <a:cxnLst/>
            <a:rect l="l" t="t" r="r" b="b"/>
            <a:pathLst>
              <a:path w="1688317" h="975706">
                <a:moveTo>
                  <a:pt x="0" y="0"/>
                </a:moveTo>
                <a:lnTo>
                  <a:pt x="1688316" y="0"/>
                </a:lnTo>
                <a:lnTo>
                  <a:pt x="1688316" y="975707"/>
                </a:lnTo>
                <a:lnTo>
                  <a:pt x="0" y="975707"/>
                </a:lnTo>
                <a:lnTo>
                  <a:pt x="0" y="0"/>
                </a:lnTo>
                <a:close/>
              </a:path>
            </a:pathLst>
          </a:custGeom>
          <a:blipFill>
            <a:blip r:embed="rId3"/>
            <a:stretch>
              <a:fillRect/>
            </a:stretch>
          </a:blipFill>
        </p:spPr>
      </p:sp>
      <p:sp>
        <p:nvSpPr>
          <p:cNvPr id="4" name="Freeform 4"/>
          <p:cNvSpPr/>
          <p:nvPr/>
        </p:nvSpPr>
        <p:spPr>
          <a:xfrm rot="-1132837">
            <a:off x="4663224" y="8982261"/>
            <a:ext cx="3568488" cy="1435098"/>
          </a:xfrm>
          <a:custGeom>
            <a:avLst/>
            <a:gdLst/>
            <a:ahLst/>
            <a:cxnLst/>
            <a:rect l="l" t="t" r="r" b="b"/>
            <a:pathLst>
              <a:path w="3568488" h="1435098">
                <a:moveTo>
                  <a:pt x="0" y="0"/>
                </a:moveTo>
                <a:lnTo>
                  <a:pt x="3568487" y="0"/>
                </a:lnTo>
                <a:lnTo>
                  <a:pt x="3568487" y="1435098"/>
                </a:lnTo>
                <a:lnTo>
                  <a:pt x="0" y="1435098"/>
                </a:lnTo>
                <a:lnTo>
                  <a:pt x="0" y="0"/>
                </a:lnTo>
                <a:close/>
              </a:path>
            </a:pathLst>
          </a:custGeom>
          <a:blipFill>
            <a:blip r:embed="rId4"/>
            <a:stretch>
              <a:fillRect l="-8780" r="-8780"/>
            </a:stretch>
          </a:blipFill>
        </p:spPr>
      </p:sp>
      <p:grpSp>
        <p:nvGrpSpPr>
          <p:cNvPr id="5" name="Group 5"/>
          <p:cNvGrpSpPr/>
          <p:nvPr/>
        </p:nvGrpSpPr>
        <p:grpSpPr>
          <a:xfrm>
            <a:off x="524543" y="1464058"/>
            <a:ext cx="7252814" cy="8456975"/>
            <a:chOff x="0" y="0"/>
            <a:chExt cx="5471627" cy="6380064"/>
          </a:xfrm>
        </p:grpSpPr>
        <p:sp>
          <p:nvSpPr>
            <p:cNvPr id="6" name="Freeform 6"/>
            <p:cNvSpPr/>
            <p:nvPr/>
          </p:nvSpPr>
          <p:spPr>
            <a:xfrm>
              <a:off x="0" y="0"/>
              <a:ext cx="5471627" cy="6380064"/>
            </a:xfrm>
            <a:custGeom>
              <a:avLst/>
              <a:gdLst/>
              <a:ahLst/>
              <a:cxnLst/>
              <a:rect l="l" t="t" r="r" b="b"/>
              <a:pathLst>
                <a:path w="5471627" h="6380064">
                  <a:moveTo>
                    <a:pt x="32023" y="0"/>
                  </a:moveTo>
                  <a:lnTo>
                    <a:pt x="5439604" y="0"/>
                  </a:lnTo>
                  <a:cubicBezTo>
                    <a:pt x="5457290" y="0"/>
                    <a:pt x="5471627" y="14337"/>
                    <a:pt x="5471627" y="32023"/>
                  </a:cubicBezTo>
                  <a:lnTo>
                    <a:pt x="5471627" y="6348040"/>
                  </a:lnTo>
                  <a:cubicBezTo>
                    <a:pt x="5471627" y="6365727"/>
                    <a:pt x="5457290" y="6380064"/>
                    <a:pt x="5439604" y="6380064"/>
                  </a:cubicBezTo>
                  <a:lnTo>
                    <a:pt x="32023" y="6380064"/>
                  </a:lnTo>
                  <a:cubicBezTo>
                    <a:pt x="14337" y="6380064"/>
                    <a:pt x="0" y="6365727"/>
                    <a:pt x="0" y="6348040"/>
                  </a:cubicBezTo>
                  <a:lnTo>
                    <a:pt x="0" y="32023"/>
                  </a:lnTo>
                  <a:cubicBezTo>
                    <a:pt x="0" y="14337"/>
                    <a:pt x="14337" y="0"/>
                    <a:pt x="32023" y="0"/>
                  </a:cubicBezTo>
                  <a:close/>
                </a:path>
              </a:pathLst>
            </a:custGeom>
            <a:solidFill>
              <a:srgbClr val="FFFFFF"/>
            </a:solidFill>
            <a:ln w="19050" cap="rnd">
              <a:solidFill>
                <a:srgbClr val="000000"/>
              </a:solidFill>
              <a:prstDash val="solid"/>
              <a:round/>
            </a:ln>
          </p:spPr>
        </p:sp>
        <p:sp>
          <p:nvSpPr>
            <p:cNvPr id="7" name="TextBox 7"/>
            <p:cNvSpPr txBox="1"/>
            <p:nvPr/>
          </p:nvSpPr>
          <p:spPr>
            <a:xfrm>
              <a:off x="0" y="-38100"/>
              <a:ext cx="5471627" cy="6418164"/>
            </a:xfrm>
            <a:prstGeom prst="rect">
              <a:avLst/>
            </a:prstGeom>
          </p:spPr>
          <p:txBody>
            <a:bodyPr lIns="254000" tIns="254000" rIns="254000" bIns="254000" rtlCol="0" anchor="ctr"/>
            <a:lstStyle/>
            <a:p>
              <a:pPr algn="ctr">
                <a:lnSpc>
                  <a:spcPts val="2520"/>
                </a:lnSpc>
              </a:pPr>
              <a:endParaRPr/>
            </a:p>
          </p:txBody>
        </p:sp>
      </p:grpSp>
      <p:sp>
        <p:nvSpPr>
          <p:cNvPr id="8" name="Freeform 8"/>
          <p:cNvSpPr/>
          <p:nvPr/>
        </p:nvSpPr>
        <p:spPr>
          <a:xfrm>
            <a:off x="8367907" y="137452"/>
            <a:ext cx="8445236" cy="2653212"/>
          </a:xfrm>
          <a:custGeom>
            <a:avLst/>
            <a:gdLst/>
            <a:ahLst/>
            <a:cxnLst/>
            <a:rect l="l" t="t" r="r" b="b"/>
            <a:pathLst>
              <a:path w="8445236" h="2653212">
                <a:moveTo>
                  <a:pt x="0" y="0"/>
                </a:moveTo>
                <a:lnTo>
                  <a:pt x="8445236" y="0"/>
                </a:lnTo>
                <a:lnTo>
                  <a:pt x="8445236" y="2653212"/>
                </a:lnTo>
                <a:lnTo>
                  <a:pt x="0" y="26532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8091451" y="5347061"/>
            <a:ext cx="9826575" cy="4573972"/>
          </a:xfrm>
          <a:custGeom>
            <a:avLst/>
            <a:gdLst/>
            <a:ahLst/>
            <a:cxnLst/>
            <a:rect l="l" t="t" r="r" b="b"/>
            <a:pathLst>
              <a:path w="9826575" h="4573972">
                <a:moveTo>
                  <a:pt x="0" y="0"/>
                </a:moveTo>
                <a:lnTo>
                  <a:pt x="9826575" y="0"/>
                </a:lnTo>
                <a:lnTo>
                  <a:pt x="9826575" y="4573972"/>
                </a:lnTo>
                <a:lnTo>
                  <a:pt x="0" y="4573972"/>
                </a:lnTo>
                <a:lnTo>
                  <a:pt x="0" y="0"/>
                </a:lnTo>
                <a:close/>
              </a:path>
            </a:pathLst>
          </a:custGeom>
          <a:blipFill>
            <a:blip r:embed="rId7"/>
            <a:stretch>
              <a:fillRect/>
            </a:stretch>
          </a:blipFill>
        </p:spPr>
      </p:sp>
      <p:sp>
        <p:nvSpPr>
          <p:cNvPr id="10" name="Freeform 10"/>
          <p:cNvSpPr/>
          <p:nvPr/>
        </p:nvSpPr>
        <p:spPr>
          <a:xfrm>
            <a:off x="12079642" y="3125402"/>
            <a:ext cx="6208358" cy="3692285"/>
          </a:xfrm>
          <a:custGeom>
            <a:avLst/>
            <a:gdLst/>
            <a:ahLst/>
            <a:cxnLst/>
            <a:rect l="l" t="t" r="r" b="b"/>
            <a:pathLst>
              <a:path w="6208358" h="3692285">
                <a:moveTo>
                  <a:pt x="0" y="0"/>
                </a:moveTo>
                <a:lnTo>
                  <a:pt x="6208358" y="0"/>
                </a:lnTo>
                <a:lnTo>
                  <a:pt x="6208358" y="3692285"/>
                </a:lnTo>
                <a:lnTo>
                  <a:pt x="0" y="3692285"/>
                </a:lnTo>
                <a:lnTo>
                  <a:pt x="0" y="0"/>
                </a:lnTo>
                <a:close/>
              </a:path>
            </a:pathLst>
          </a:custGeom>
          <a:blipFill>
            <a:blip r:embed="rId8"/>
            <a:stretch>
              <a:fillRect/>
            </a:stretch>
          </a:blipFill>
        </p:spPr>
      </p:sp>
      <p:sp>
        <p:nvSpPr>
          <p:cNvPr id="11" name="TextBox 11"/>
          <p:cNvSpPr txBox="1"/>
          <p:nvPr/>
        </p:nvSpPr>
        <p:spPr>
          <a:xfrm>
            <a:off x="9144000" y="425098"/>
            <a:ext cx="7139286" cy="1972437"/>
          </a:xfrm>
          <a:prstGeom prst="rect">
            <a:avLst/>
          </a:prstGeom>
        </p:spPr>
        <p:txBody>
          <a:bodyPr lIns="0" tIns="0" rIns="0" bIns="0" rtlCol="0" anchor="t">
            <a:spAutoFit/>
          </a:bodyPr>
          <a:lstStyle/>
          <a:p>
            <a:pPr algn="ctr">
              <a:lnSpc>
                <a:spcPts val="16232"/>
              </a:lnSpc>
            </a:pPr>
            <a:r>
              <a:rPr lang="en-US" sz="11594">
                <a:solidFill>
                  <a:srgbClr val="143565"/>
                </a:solidFill>
                <a:latin typeface="Bright Retro"/>
              </a:rPr>
              <a:t>Scraping</a:t>
            </a:r>
          </a:p>
        </p:txBody>
      </p:sp>
      <p:sp>
        <p:nvSpPr>
          <p:cNvPr id="12" name="TextBox 12"/>
          <p:cNvSpPr txBox="1"/>
          <p:nvPr/>
        </p:nvSpPr>
        <p:spPr>
          <a:xfrm>
            <a:off x="770665" y="1900157"/>
            <a:ext cx="6483025" cy="7781925"/>
          </a:xfrm>
          <a:prstGeom prst="rect">
            <a:avLst/>
          </a:prstGeom>
        </p:spPr>
        <p:txBody>
          <a:bodyPr lIns="0" tIns="0" rIns="0" bIns="0" rtlCol="0" anchor="t">
            <a:spAutoFit/>
          </a:bodyPr>
          <a:lstStyle/>
          <a:p>
            <a:pPr>
              <a:lnSpc>
                <a:spcPts val="3615"/>
              </a:lnSpc>
            </a:pPr>
            <a:r>
              <a:rPr lang="en-US" sz="3012">
                <a:solidFill>
                  <a:srgbClr val="FA643F"/>
                </a:solidFill>
                <a:latin typeface="Glacial Indifference"/>
              </a:rPr>
              <a:t>Data-data dari database bersumber dari Google Image dan screenshot dari film. Untuk mengekstrak gambar dari Google Image, digunakan bot Google Image Scraper dalam website Botster. Bot akan menyediakan gambar-gambar sesuai dengan kata kunci yang diberikan. Kemudian, semua gambar tersebut dimasukkan ke dalam folder Google Drive. Seluruh foto kami sortir secara manual untuk memerikan kelayakan/kesesuaian foto. </a:t>
            </a:r>
          </a:p>
          <a:p>
            <a:pPr>
              <a:lnSpc>
                <a:spcPts val="3615"/>
              </a:lnSpc>
            </a:pPr>
            <a:endParaRPr lang="en-US" sz="3012">
              <a:solidFill>
                <a:srgbClr val="FA643F"/>
              </a:solidFill>
              <a:latin typeface="Glacial Indifference"/>
            </a:endParaRPr>
          </a:p>
          <a:p>
            <a:pPr>
              <a:lnSpc>
                <a:spcPts val="3615"/>
              </a:lnSpc>
            </a:pPr>
            <a:r>
              <a:rPr lang="en-US" sz="3012">
                <a:solidFill>
                  <a:srgbClr val="FA643F"/>
                </a:solidFill>
                <a:latin typeface="Glacial Indifference"/>
              </a:rPr>
              <a:t>Kemudian dengan Python, kami memeriksa apakah ada file dengan format yang salah/tidak disupport Tensorflow.</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643F"/>
        </a:solidFill>
        <a:effectLst/>
      </p:bgPr>
    </p:bg>
    <p:spTree>
      <p:nvGrpSpPr>
        <p:cNvPr id="1" name=""/>
        <p:cNvGrpSpPr/>
        <p:nvPr/>
      </p:nvGrpSpPr>
      <p:grpSpPr>
        <a:xfrm>
          <a:off x="0" y="0"/>
          <a:ext cx="0" cy="0"/>
          <a:chOff x="0" y="0"/>
          <a:chExt cx="0" cy="0"/>
        </a:xfrm>
      </p:grpSpPr>
      <p:sp>
        <p:nvSpPr>
          <p:cNvPr id="2" name="Freeform 2"/>
          <p:cNvSpPr/>
          <p:nvPr/>
        </p:nvSpPr>
        <p:spPr>
          <a:xfrm rot="-1252709">
            <a:off x="16331498" y="-1040170"/>
            <a:ext cx="3019589" cy="3019589"/>
          </a:xfrm>
          <a:custGeom>
            <a:avLst/>
            <a:gdLst/>
            <a:ahLst/>
            <a:cxnLst/>
            <a:rect l="l" t="t" r="r" b="b"/>
            <a:pathLst>
              <a:path w="3019589" h="3019589">
                <a:moveTo>
                  <a:pt x="0" y="0"/>
                </a:moveTo>
                <a:lnTo>
                  <a:pt x="3019589" y="0"/>
                </a:lnTo>
                <a:lnTo>
                  <a:pt x="3019589" y="3019589"/>
                </a:lnTo>
                <a:lnTo>
                  <a:pt x="0" y="3019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40222" y="-147910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82208" y="9816472"/>
            <a:ext cx="18024046" cy="941057"/>
            <a:chOff x="0" y="0"/>
            <a:chExt cx="24032061" cy="1254742"/>
          </a:xfrm>
        </p:grpSpPr>
        <p:sp>
          <p:nvSpPr>
            <p:cNvPr id="5" name="Freeform 5"/>
            <p:cNvSpPr/>
            <p:nvPr/>
          </p:nvSpPr>
          <p:spPr>
            <a:xfrm>
              <a:off x="0" y="0"/>
              <a:ext cx="3424430" cy="1181428"/>
            </a:xfrm>
            <a:custGeom>
              <a:avLst/>
              <a:gdLst/>
              <a:ahLst/>
              <a:cxnLst/>
              <a:rect l="l" t="t" r="r" b="b"/>
              <a:pathLst>
                <a:path w="3424430" h="1181428">
                  <a:moveTo>
                    <a:pt x="0" y="0"/>
                  </a:moveTo>
                  <a:lnTo>
                    <a:pt x="3424430" y="0"/>
                  </a:lnTo>
                  <a:lnTo>
                    <a:pt x="3424430" y="1181428"/>
                  </a:lnTo>
                  <a:lnTo>
                    <a:pt x="0" y="11814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3424430" y="0"/>
              <a:ext cx="3424430" cy="1181428"/>
            </a:xfrm>
            <a:custGeom>
              <a:avLst/>
              <a:gdLst/>
              <a:ahLst/>
              <a:cxnLst/>
              <a:rect l="l" t="t" r="r" b="b"/>
              <a:pathLst>
                <a:path w="3424430" h="1181428">
                  <a:moveTo>
                    <a:pt x="0" y="0"/>
                  </a:moveTo>
                  <a:lnTo>
                    <a:pt x="3424430" y="0"/>
                  </a:lnTo>
                  <a:lnTo>
                    <a:pt x="3424430" y="1181428"/>
                  </a:lnTo>
                  <a:lnTo>
                    <a:pt x="0" y="11814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6848860" y="0"/>
              <a:ext cx="3424430" cy="1181428"/>
            </a:xfrm>
            <a:custGeom>
              <a:avLst/>
              <a:gdLst/>
              <a:ahLst/>
              <a:cxnLst/>
              <a:rect l="l" t="t" r="r" b="b"/>
              <a:pathLst>
                <a:path w="3424430" h="1181428">
                  <a:moveTo>
                    <a:pt x="0" y="0"/>
                  </a:moveTo>
                  <a:lnTo>
                    <a:pt x="3424431" y="0"/>
                  </a:lnTo>
                  <a:lnTo>
                    <a:pt x="3424431" y="1181428"/>
                  </a:lnTo>
                  <a:lnTo>
                    <a:pt x="0" y="11814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0285991" y="73314"/>
              <a:ext cx="3424430" cy="1181428"/>
            </a:xfrm>
            <a:custGeom>
              <a:avLst/>
              <a:gdLst/>
              <a:ahLst/>
              <a:cxnLst/>
              <a:rect l="l" t="t" r="r" b="b"/>
              <a:pathLst>
                <a:path w="3424430" h="1181428">
                  <a:moveTo>
                    <a:pt x="0" y="0"/>
                  </a:moveTo>
                  <a:lnTo>
                    <a:pt x="3424430" y="0"/>
                  </a:lnTo>
                  <a:lnTo>
                    <a:pt x="3424430" y="1181428"/>
                  </a:lnTo>
                  <a:lnTo>
                    <a:pt x="0" y="11814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3726537" y="73314"/>
              <a:ext cx="3424430" cy="1181428"/>
            </a:xfrm>
            <a:custGeom>
              <a:avLst/>
              <a:gdLst/>
              <a:ahLst/>
              <a:cxnLst/>
              <a:rect l="l" t="t" r="r" b="b"/>
              <a:pathLst>
                <a:path w="3424430" h="1181428">
                  <a:moveTo>
                    <a:pt x="0" y="0"/>
                  </a:moveTo>
                  <a:lnTo>
                    <a:pt x="3424430" y="0"/>
                  </a:lnTo>
                  <a:lnTo>
                    <a:pt x="3424430" y="1181428"/>
                  </a:lnTo>
                  <a:lnTo>
                    <a:pt x="0" y="11814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7167084" y="73314"/>
              <a:ext cx="3424430" cy="1181428"/>
            </a:xfrm>
            <a:custGeom>
              <a:avLst/>
              <a:gdLst/>
              <a:ahLst/>
              <a:cxnLst/>
              <a:rect l="l" t="t" r="r" b="b"/>
              <a:pathLst>
                <a:path w="3424430" h="1181428">
                  <a:moveTo>
                    <a:pt x="0" y="0"/>
                  </a:moveTo>
                  <a:lnTo>
                    <a:pt x="3424430" y="0"/>
                  </a:lnTo>
                  <a:lnTo>
                    <a:pt x="3424430" y="1181428"/>
                  </a:lnTo>
                  <a:lnTo>
                    <a:pt x="0" y="11814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20607631" y="73314"/>
              <a:ext cx="3424430" cy="1181428"/>
            </a:xfrm>
            <a:custGeom>
              <a:avLst/>
              <a:gdLst/>
              <a:ahLst/>
              <a:cxnLst/>
              <a:rect l="l" t="t" r="r" b="b"/>
              <a:pathLst>
                <a:path w="3424430" h="1181428">
                  <a:moveTo>
                    <a:pt x="0" y="0"/>
                  </a:moveTo>
                  <a:lnTo>
                    <a:pt x="3424430" y="0"/>
                  </a:lnTo>
                  <a:lnTo>
                    <a:pt x="3424430" y="1181428"/>
                  </a:lnTo>
                  <a:lnTo>
                    <a:pt x="0" y="11814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2" name="Group 12"/>
          <p:cNvGrpSpPr/>
          <p:nvPr/>
        </p:nvGrpSpPr>
        <p:grpSpPr>
          <a:xfrm>
            <a:off x="4124102" y="196651"/>
            <a:ext cx="10039796" cy="1664097"/>
            <a:chOff x="0" y="0"/>
            <a:chExt cx="13386394" cy="2218796"/>
          </a:xfrm>
        </p:grpSpPr>
        <p:grpSp>
          <p:nvGrpSpPr>
            <p:cNvPr id="13" name="Group 13"/>
            <p:cNvGrpSpPr/>
            <p:nvPr/>
          </p:nvGrpSpPr>
          <p:grpSpPr>
            <a:xfrm>
              <a:off x="983337" y="0"/>
              <a:ext cx="11419720" cy="2218796"/>
              <a:chOff x="0" y="0"/>
              <a:chExt cx="2487233" cy="483257"/>
            </a:xfrm>
          </p:grpSpPr>
          <p:sp>
            <p:nvSpPr>
              <p:cNvPr id="14" name="Freeform 14"/>
              <p:cNvSpPr/>
              <p:nvPr/>
            </p:nvSpPr>
            <p:spPr>
              <a:xfrm>
                <a:off x="0" y="0"/>
                <a:ext cx="2487233" cy="483257"/>
              </a:xfrm>
              <a:custGeom>
                <a:avLst/>
                <a:gdLst/>
                <a:ahLst/>
                <a:cxnLst/>
                <a:rect l="l" t="t" r="r" b="b"/>
                <a:pathLst>
                  <a:path w="2487233" h="483257">
                    <a:moveTo>
                      <a:pt x="41810" y="0"/>
                    </a:moveTo>
                    <a:lnTo>
                      <a:pt x="2445423" y="0"/>
                    </a:lnTo>
                    <a:cubicBezTo>
                      <a:pt x="2468514" y="0"/>
                      <a:pt x="2487233" y="18719"/>
                      <a:pt x="2487233" y="41810"/>
                    </a:cubicBezTo>
                    <a:lnTo>
                      <a:pt x="2487233" y="441448"/>
                    </a:lnTo>
                    <a:cubicBezTo>
                      <a:pt x="2487233" y="452536"/>
                      <a:pt x="2482828" y="463171"/>
                      <a:pt x="2474987" y="471012"/>
                    </a:cubicBezTo>
                    <a:cubicBezTo>
                      <a:pt x="2467146" y="478852"/>
                      <a:pt x="2456512" y="483257"/>
                      <a:pt x="2445423" y="483257"/>
                    </a:cubicBezTo>
                    <a:lnTo>
                      <a:pt x="41810" y="483257"/>
                    </a:lnTo>
                    <a:cubicBezTo>
                      <a:pt x="18719" y="483257"/>
                      <a:pt x="0" y="464539"/>
                      <a:pt x="0" y="441448"/>
                    </a:cubicBezTo>
                    <a:lnTo>
                      <a:pt x="0" y="41810"/>
                    </a:lnTo>
                    <a:cubicBezTo>
                      <a:pt x="0" y="30721"/>
                      <a:pt x="4405" y="20087"/>
                      <a:pt x="12246" y="12246"/>
                    </a:cubicBezTo>
                    <a:cubicBezTo>
                      <a:pt x="20087" y="4405"/>
                      <a:pt x="30721" y="0"/>
                      <a:pt x="41810" y="0"/>
                    </a:cubicBezTo>
                    <a:close/>
                  </a:path>
                </a:pathLst>
              </a:custGeom>
              <a:solidFill>
                <a:srgbClr val="F1C116"/>
              </a:solidFill>
            </p:spPr>
          </p:sp>
          <p:sp>
            <p:nvSpPr>
              <p:cNvPr id="15" name="TextBox 15"/>
              <p:cNvSpPr txBox="1"/>
              <p:nvPr/>
            </p:nvSpPr>
            <p:spPr>
              <a:xfrm>
                <a:off x="0" y="-9525"/>
                <a:ext cx="2487233" cy="492782"/>
              </a:xfrm>
              <a:prstGeom prst="rect">
                <a:avLst/>
              </a:prstGeom>
            </p:spPr>
            <p:txBody>
              <a:bodyPr lIns="50800" tIns="50800" rIns="50800" bIns="50800" rtlCol="0" anchor="ctr"/>
              <a:lstStyle/>
              <a:p>
                <a:pPr algn="ctr">
                  <a:lnSpc>
                    <a:spcPts val="3145"/>
                  </a:lnSpc>
                </a:pPr>
                <a:endParaRPr/>
              </a:p>
            </p:txBody>
          </p:sp>
        </p:grpSp>
        <p:sp>
          <p:nvSpPr>
            <p:cNvPr id="16" name="TextBox 16"/>
            <p:cNvSpPr txBox="1"/>
            <p:nvPr/>
          </p:nvSpPr>
          <p:spPr>
            <a:xfrm>
              <a:off x="0" y="-146979"/>
              <a:ext cx="13386394" cy="2322254"/>
            </a:xfrm>
            <a:prstGeom prst="rect">
              <a:avLst/>
            </a:prstGeom>
          </p:spPr>
          <p:txBody>
            <a:bodyPr lIns="0" tIns="0" rIns="0" bIns="0" rtlCol="0" anchor="t">
              <a:spAutoFit/>
            </a:bodyPr>
            <a:lstStyle/>
            <a:p>
              <a:pPr algn="ctr">
                <a:lnSpc>
                  <a:spcPts val="14722"/>
                </a:lnSpc>
              </a:pPr>
              <a:r>
                <a:rPr lang="en-US" sz="10515">
                  <a:solidFill>
                    <a:srgbClr val="020202"/>
                  </a:solidFill>
                  <a:latin typeface="Bright Retro"/>
                </a:rPr>
                <a:t>Loading Dataset</a:t>
              </a:r>
            </a:p>
          </p:txBody>
        </p:sp>
      </p:grpSp>
      <p:grpSp>
        <p:nvGrpSpPr>
          <p:cNvPr id="17" name="Group 17"/>
          <p:cNvGrpSpPr/>
          <p:nvPr/>
        </p:nvGrpSpPr>
        <p:grpSpPr>
          <a:xfrm>
            <a:off x="268968" y="2375157"/>
            <a:ext cx="9698584" cy="6725413"/>
            <a:chOff x="0" y="0"/>
            <a:chExt cx="12931445" cy="8967217"/>
          </a:xfrm>
        </p:grpSpPr>
        <p:sp>
          <p:nvSpPr>
            <p:cNvPr id="18" name="Freeform 18"/>
            <p:cNvSpPr/>
            <p:nvPr/>
          </p:nvSpPr>
          <p:spPr>
            <a:xfrm>
              <a:off x="0" y="0"/>
              <a:ext cx="6780955" cy="2280536"/>
            </a:xfrm>
            <a:custGeom>
              <a:avLst/>
              <a:gdLst/>
              <a:ahLst/>
              <a:cxnLst/>
              <a:rect l="l" t="t" r="r" b="b"/>
              <a:pathLst>
                <a:path w="6780955" h="2280536">
                  <a:moveTo>
                    <a:pt x="0" y="0"/>
                  </a:moveTo>
                  <a:lnTo>
                    <a:pt x="6780955" y="0"/>
                  </a:lnTo>
                  <a:lnTo>
                    <a:pt x="6780955" y="2280536"/>
                  </a:lnTo>
                  <a:lnTo>
                    <a:pt x="0" y="2280536"/>
                  </a:lnTo>
                  <a:lnTo>
                    <a:pt x="0" y="0"/>
                  </a:lnTo>
                  <a:close/>
                </a:path>
              </a:pathLst>
            </a:custGeom>
            <a:blipFill>
              <a:blip r:embed="rId8"/>
              <a:stretch>
                <a:fillRect/>
              </a:stretch>
            </a:blipFill>
          </p:spPr>
        </p:sp>
        <p:sp>
          <p:nvSpPr>
            <p:cNvPr id="19" name="Freeform 19"/>
            <p:cNvSpPr/>
            <p:nvPr/>
          </p:nvSpPr>
          <p:spPr>
            <a:xfrm>
              <a:off x="0" y="2280536"/>
              <a:ext cx="9397832" cy="1813617"/>
            </a:xfrm>
            <a:custGeom>
              <a:avLst/>
              <a:gdLst/>
              <a:ahLst/>
              <a:cxnLst/>
              <a:rect l="l" t="t" r="r" b="b"/>
              <a:pathLst>
                <a:path w="9397832" h="1813617">
                  <a:moveTo>
                    <a:pt x="0" y="0"/>
                  </a:moveTo>
                  <a:lnTo>
                    <a:pt x="9397832" y="0"/>
                  </a:lnTo>
                  <a:lnTo>
                    <a:pt x="9397832" y="1813616"/>
                  </a:lnTo>
                  <a:lnTo>
                    <a:pt x="0" y="1813616"/>
                  </a:lnTo>
                  <a:lnTo>
                    <a:pt x="0" y="0"/>
                  </a:lnTo>
                  <a:close/>
                </a:path>
              </a:pathLst>
            </a:custGeom>
            <a:blipFill>
              <a:blip r:embed="rId9"/>
              <a:stretch>
                <a:fillRect/>
              </a:stretch>
            </a:blipFill>
          </p:spPr>
        </p:sp>
        <p:sp>
          <p:nvSpPr>
            <p:cNvPr id="20" name="Freeform 20"/>
            <p:cNvSpPr/>
            <p:nvPr/>
          </p:nvSpPr>
          <p:spPr>
            <a:xfrm>
              <a:off x="0" y="4011011"/>
              <a:ext cx="12931445" cy="1282358"/>
            </a:xfrm>
            <a:custGeom>
              <a:avLst/>
              <a:gdLst/>
              <a:ahLst/>
              <a:cxnLst/>
              <a:rect l="l" t="t" r="r" b="b"/>
              <a:pathLst>
                <a:path w="12931445" h="1282358">
                  <a:moveTo>
                    <a:pt x="0" y="0"/>
                  </a:moveTo>
                  <a:lnTo>
                    <a:pt x="12931445" y="0"/>
                  </a:lnTo>
                  <a:lnTo>
                    <a:pt x="12931445" y="1282358"/>
                  </a:lnTo>
                  <a:lnTo>
                    <a:pt x="0" y="1282358"/>
                  </a:lnTo>
                  <a:lnTo>
                    <a:pt x="0" y="0"/>
                  </a:lnTo>
                  <a:close/>
                </a:path>
              </a:pathLst>
            </a:custGeom>
            <a:blipFill>
              <a:blip r:embed="rId10"/>
              <a:stretch>
                <a:fillRect/>
              </a:stretch>
            </a:blipFill>
          </p:spPr>
        </p:sp>
        <p:sp>
          <p:nvSpPr>
            <p:cNvPr id="21" name="Freeform 21"/>
            <p:cNvSpPr/>
            <p:nvPr/>
          </p:nvSpPr>
          <p:spPr>
            <a:xfrm>
              <a:off x="0" y="5293369"/>
              <a:ext cx="7338857" cy="1131345"/>
            </a:xfrm>
            <a:custGeom>
              <a:avLst/>
              <a:gdLst/>
              <a:ahLst/>
              <a:cxnLst/>
              <a:rect l="l" t="t" r="r" b="b"/>
              <a:pathLst>
                <a:path w="7338857" h="1131345">
                  <a:moveTo>
                    <a:pt x="0" y="0"/>
                  </a:moveTo>
                  <a:lnTo>
                    <a:pt x="7338857" y="0"/>
                  </a:lnTo>
                  <a:lnTo>
                    <a:pt x="7338857" y="1131345"/>
                  </a:lnTo>
                  <a:lnTo>
                    <a:pt x="0" y="1131345"/>
                  </a:lnTo>
                  <a:lnTo>
                    <a:pt x="0" y="0"/>
                  </a:lnTo>
                  <a:close/>
                </a:path>
              </a:pathLst>
            </a:custGeom>
            <a:blipFill>
              <a:blip r:embed="rId11"/>
              <a:stretch>
                <a:fillRect/>
              </a:stretch>
            </a:blipFill>
          </p:spPr>
        </p:sp>
        <p:sp>
          <p:nvSpPr>
            <p:cNvPr id="22" name="Freeform 22"/>
            <p:cNvSpPr/>
            <p:nvPr/>
          </p:nvSpPr>
          <p:spPr>
            <a:xfrm>
              <a:off x="0" y="6424714"/>
              <a:ext cx="5413600" cy="1137432"/>
            </a:xfrm>
            <a:custGeom>
              <a:avLst/>
              <a:gdLst/>
              <a:ahLst/>
              <a:cxnLst/>
              <a:rect l="l" t="t" r="r" b="b"/>
              <a:pathLst>
                <a:path w="5413600" h="1137432">
                  <a:moveTo>
                    <a:pt x="0" y="0"/>
                  </a:moveTo>
                  <a:lnTo>
                    <a:pt x="5413600" y="0"/>
                  </a:lnTo>
                  <a:lnTo>
                    <a:pt x="5413600" y="1137432"/>
                  </a:lnTo>
                  <a:lnTo>
                    <a:pt x="0" y="1137432"/>
                  </a:lnTo>
                  <a:lnTo>
                    <a:pt x="0" y="0"/>
                  </a:lnTo>
                  <a:close/>
                </a:path>
              </a:pathLst>
            </a:custGeom>
            <a:blipFill>
              <a:blip r:embed="rId12"/>
              <a:stretch>
                <a:fillRect/>
              </a:stretch>
            </a:blipFill>
          </p:spPr>
        </p:sp>
        <p:sp>
          <p:nvSpPr>
            <p:cNvPr id="23" name="Freeform 23"/>
            <p:cNvSpPr/>
            <p:nvPr/>
          </p:nvSpPr>
          <p:spPr>
            <a:xfrm>
              <a:off x="0" y="7562146"/>
              <a:ext cx="6081805" cy="1405071"/>
            </a:xfrm>
            <a:custGeom>
              <a:avLst/>
              <a:gdLst/>
              <a:ahLst/>
              <a:cxnLst/>
              <a:rect l="l" t="t" r="r" b="b"/>
              <a:pathLst>
                <a:path w="6081805" h="1405071">
                  <a:moveTo>
                    <a:pt x="0" y="0"/>
                  </a:moveTo>
                  <a:lnTo>
                    <a:pt x="6081805" y="0"/>
                  </a:lnTo>
                  <a:lnTo>
                    <a:pt x="6081805" y="1405071"/>
                  </a:lnTo>
                  <a:lnTo>
                    <a:pt x="0" y="1405071"/>
                  </a:lnTo>
                  <a:lnTo>
                    <a:pt x="0" y="0"/>
                  </a:lnTo>
                  <a:close/>
                </a:path>
              </a:pathLst>
            </a:custGeom>
            <a:blipFill>
              <a:blip r:embed="rId13"/>
              <a:stretch>
                <a:fillRect/>
              </a:stretch>
            </a:blipFill>
          </p:spPr>
        </p:sp>
      </p:grpSp>
      <p:grpSp>
        <p:nvGrpSpPr>
          <p:cNvPr id="24" name="Group 24"/>
          <p:cNvGrpSpPr/>
          <p:nvPr/>
        </p:nvGrpSpPr>
        <p:grpSpPr>
          <a:xfrm>
            <a:off x="10094547" y="3171769"/>
            <a:ext cx="8138702" cy="5132187"/>
            <a:chOff x="0" y="0"/>
            <a:chExt cx="2143527" cy="1351687"/>
          </a:xfrm>
        </p:grpSpPr>
        <p:sp>
          <p:nvSpPr>
            <p:cNvPr id="25" name="Freeform 25"/>
            <p:cNvSpPr/>
            <p:nvPr/>
          </p:nvSpPr>
          <p:spPr>
            <a:xfrm>
              <a:off x="0" y="0"/>
              <a:ext cx="2143527" cy="1351687"/>
            </a:xfrm>
            <a:custGeom>
              <a:avLst/>
              <a:gdLst/>
              <a:ahLst/>
              <a:cxnLst/>
              <a:rect l="l" t="t" r="r" b="b"/>
              <a:pathLst>
                <a:path w="2143527" h="1351687">
                  <a:moveTo>
                    <a:pt x="48514" y="0"/>
                  </a:moveTo>
                  <a:lnTo>
                    <a:pt x="2095013" y="0"/>
                  </a:lnTo>
                  <a:cubicBezTo>
                    <a:pt x="2107879" y="0"/>
                    <a:pt x="2120219" y="5111"/>
                    <a:pt x="2129317" y="14209"/>
                  </a:cubicBezTo>
                  <a:cubicBezTo>
                    <a:pt x="2138415" y="23307"/>
                    <a:pt x="2143527" y="35647"/>
                    <a:pt x="2143527" y="48514"/>
                  </a:cubicBezTo>
                  <a:lnTo>
                    <a:pt x="2143527" y="1303174"/>
                  </a:lnTo>
                  <a:cubicBezTo>
                    <a:pt x="2143527" y="1316040"/>
                    <a:pt x="2138415" y="1328380"/>
                    <a:pt x="2129317" y="1337478"/>
                  </a:cubicBezTo>
                  <a:cubicBezTo>
                    <a:pt x="2120219" y="1346576"/>
                    <a:pt x="2107879" y="1351687"/>
                    <a:pt x="2095013" y="1351687"/>
                  </a:cubicBezTo>
                  <a:lnTo>
                    <a:pt x="48514" y="1351687"/>
                  </a:lnTo>
                  <a:cubicBezTo>
                    <a:pt x="35647" y="1351687"/>
                    <a:pt x="23307" y="1346576"/>
                    <a:pt x="14209" y="1337478"/>
                  </a:cubicBezTo>
                  <a:cubicBezTo>
                    <a:pt x="5111" y="1328380"/>
                    <a:pt x="0" y="1316040"/>
                    <a:pt x="0" y="1303174"/>
                  </a:cubicBezTo>
                  <a:lnTo>
                    <a:pt x="0" y="48514"/>
                  </a:lnTo>
                  <a:cubicBezTo>
                    <a:pt x="0" y="35647"/>
                    <a:pt x="5111" y="23307"/>
                    <a:pt x="14209" y="14209"/>
                  </a:cubicBezTo>
                  <a:cubicBezTo>
                    <a:pt x="23307" y="5111"/>
                    <a:pt x="35647" y="0"/>
                    <a:pt x="48514" y="0"/>
                  </a:cubicBezTo>
                  <a:close/>
                </a:path>
              </a:pathLst>
            </a:custGeom>
            <a:solidFill>
              <a:srgbClr val="FFECA7"/>
            </a:solidFill>
          </p:spPr>
        </p:sp>
        <p:sp>
          <p:nvSpPr>
            <p:cNvPr id="26" name="TextBox 26"/>
            <p:cNvSpPr txBox="1"/>
            <p:nvPr/>
          </p:nvSpPr>
          <p:spPr>
            <a:xfrm>
              <a:off x="0" y="-9525"/>
              <a:ext cx="2143527" cy="1361212"/>
            </a:xfrm>
            <a:prstGeom prst="rect">
              <a:avLst/>
            </a:prstGeom>
          </p:spPr>
          <p:txBody>
            <a:bodyPr lIns="50800" tIns="50800" rIns="50800" bIns="50800" rtlCol="0" anchor="ctr"/>
            <a:lstStyle/>
            <a:p>
              <a:pPr algn="ctr">
                <a:lnSpc>
                  <a:spcPts val="3145"/>
                </a:lnSpc>
              </a:pPr>
              <a:endParaRPr/>
            </a:p>
          </p:txBody>
        </p:sp>
      </p:grpSp>
      <p:sp>
        <p:nvSpPr>
          <p:cNvPr id="27" name="TextBox 27"/>
          <p:cNvSpPr txBox="1"/>
          <p:nvPr/>
        </p:nvSpPr>
        <p:spPr>
          <a:xfrm>
            <a:off x="10398790" y="3475676"/>
            <a:ext cx="7530216" cy="4514850"/>
          </a:xfrm>
          <a:prstGeom prst="rect">
            <a:avLst/>
          </a:prstGeom>
        </p:spPr>
        <p:txBody>
          <a:bodyPr lIns="0" tIns="0" rIns="0" bIns="0" rtlCol="0" anchor="t">
            <a:spAutoFit/>
          </a:bodyPr>
          <a:lstStyle/>
          <a:p>
            <a:pPr marL="584115" lvl="1" indent="-292058">
              <a:lnSpc>
                <a:spcPts val="3246"/>
              </a:lnSpc>
              <a:buFont typeface="Arial"/>
              <a:buChar char="•"/>
            </a:pPr>
            <a:r>
              <a:rPr lang="en-US" sz="2705">
                <a:solidFill>
                  <a:srgbClr val="000000"/>
                </a:solidFill>
                <a:latin typeface="Glacial Indifference"/>
              </a:rPr>
              <a:t>Loading Dataset:</a:t>
            </a:r>
          </a:p>
          <a:p>
            <a:pPr marL="1168231" lvl="2" indent="-389410">
              <a:lnSpc>
                <a:spcPts val="3246"/>
              </a:lnSpc>
              <a:buFont typeface="Arial"/>
              <a:buChar char="⚬"/>
            </a:pPr>
            <a:r>
              <a:rPr lang="en-US" sz="2705">
                <a:solidFill>
                  <a:srgbClr val="000000"/>
                </a:solidFill>
                <a:latin typeface="Glacial Indifference"/>
              </a:rPr>
              <a:t>Memuat dataset gambar dari direktori yang ditentukan (data_dir) menggunakan tf.keras.utils.image_dataset_from_directory.</a:t>
            </a:r>
          </a:p>
          <a:p>
            <a:pPr marL="1168231" lvl="2" indent="-389410">
              <a:lnSpc>
                <a:spcPts val="3246"/>
              </a:lnSpc>
              <a:buFont typeface="Arial"/>
              <a:buChar char="⚬"/>
            </a:pPr>
            <a:r>
              <a:rPr lang="en-US" sz="2705">
                <a:solidFill>
                  <a:srgbClr val="000000"/>
                </a:solidFill>
                <a:latin typeface="Glacial Indifference"/>
              </a:rPr>
              <a:t>Menampilkan class_names yang diambil dari dataset yang dimuat.</a:t>
            </a:r>
          </a:p>
          <a:p>
            <a:pPr marL="1168231" lvl="2" indent="-389410">
              <a:lnSpc>
                <a:spcPts val="3246"/>
              </a:lnSpc>
              <a:buFont typeface="Arial"/>
              <a:buChar char="⚬"/>
            </a:pPr>
            <a:r>
              <a:rPr lang="en-US" sz="2705">
                <a:solidFill>
                  <a:srgbClr val="000000"/>
                </a:solidFill>
                <a:latin typeface="Glacial Indifference"/>
              </a:rPr>
              <a:t>Mengubah dataset menjadi iterasi dalam bentuk numpy untuk pengambilan data batch.</a:t>
            </a:r>
          </a:p>
          <a:p>
            <a:pPr>
              <a:lnSpc>
                <a:spcPts val="3246"/>
              </a:lnSpc>
            </a:pPr>
            <a:endParaRPr lang="en-US" sz="2705">
              <a:solidFill>
                <a:srgbClr val="000000"/>
              </a:solidFill>
              <a:latin typeface="Glacial Indifferenc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3565"/>
        </a:solidFill>
        <a:effectLst/>
      </p:bgPr>
    </p:bg>
    <p:spTree>
      <p:nvGrpSpPr>
        <p:cNvPr id="1" name=""/>
        <p:cNvGrpSpPr/>
        <p:nvPr/>
      </p:nvGrpSpPr>
      <p:grpSpPr>
        <a:xfrm>
          <a:off x="0" y="0"/>
          <a:ext cx="0" cy="0"/>
          <a:chOff x="0" y="0"/>
          <a:chExt cx="0" cy="0"/>
        </a:xfrm>
      </p:grpSpPr>
      <p:sp>
        <p:nvSpPr>
          <p:cNvPr id="2" name="Freeform 2"/>
          <p:cNvSpPr/>
          <p:nvPr/>
        </p:nvSpPr>
        <p:spPr>
          <a:xfrm rot="-1252709">
            <a:off x="16193086" y="-1166244"/>
            <a:ext cx="3019589" cy="3019589"/>
          </a:xfrm>
          <a:custGeom>
            <a:avLst/>
            <a:gdLst/>
            <a:ahLst/>
            <a:cxnLst/>
            <a:rect l="l" t="t" r="r" b="b"/>
            <a:pathLst>
              <a:path w="3019589" h="3019589">
                <a:moveTo>
                  <a:pt x="0" y="0"/>
                </a:moveTo>
                <a:lnTo>
                  <a:pt x="3019590" y="0"/>
                </a:lnTo>
                <a:lnTo>
                  <a:pt x="3019590" y="3019589"/>
                </a:lnTo>
                <a:lnTo>
                  <a:pt x="0" y="3019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01568" y="-110944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20266" y="9719810"/>
            <a:ext cx="18026608" cy="886071"/>
            <a:chOff x="0" y="0"/>
            <a:chExt cx="24035477" cy="1181428"/>
          </a:xfrm>
        </p:grpSpPr>
        <p:sp>
          <p:nvSpPr>
            <p:cNvPr id="5" name="Freeform 5"/>
            <p:cNvSpPr/>
            <p:nvPr/>
          </p:nvSpPr>
          <p:spPr>
            <a:xfrm>
              <a:off x="0" y="0"/>
              <a:ext cx="3424430" cy="1181428"/>
            </a:xfrm>
            <a:custGeom>
              <a:avLst/>
              <a:gdLst/>
              <a:ahLst/>
              <a:cxnLst/>
              <a:rect l="l" t="t" r="r" b="b"/>
              <a:pathLst>
                <a:path w="3424430" h="1181428">
                  <a:moveTo>
                    <a:pt x="0" y="0"/>
                  </a:moveTo>
                  <a:lnTo>
                    <a:pt x="3424430" y="0"/>
                  </a:lnTo>
                  <a:lnTo>
                    <a:pt x="3424430" y="1181428"/>
                  </a:lnTo>
                  <a:lnTo>
                    <a:pt x="0" y="11814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3424430" y="0"/>
              <a:ext cx="3424430" cy="1181428"/>
            </a:xfrm>
            <a:custGeom>
              <a:avLst/>
              <a:gdLst/>
              <a:ahLst/>
              <a:cxnLst/>
              <a:rect l="l" t="t" r="r" b="b"/>
              <a:pathLst>
                <a:path w="3424430" h="1181428">
                  <a:moveTo>
                    <a:pt x="0" y="0"/>
                  </a:moveTo>
                  <a:lnTo>
                    <a:pt x="3424430" y="0"/>
                  </a:lnTo>
                  <a:lnTo>
                    <a:pt x="3424430" y="1181428"/>
                  </a:lnTo>
                  <a:lnTo>
                    <a:pt x="0" y="11814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6848860" y="0"/>
              <a:ext cx="3424430" cy="1181428"/>
            </a:xfrm>
            <a:custGeom>
              <a:avLst/>
              <a:gdLst/>
              <a:ahLst/>
              <a:cxnLst/>
              <a:rect l="l" t="t" r="r" b="b"/>
              <a:pathLst>
                <a:path w="3424430" h="1181428">
                  <a:moveTo>
                    <a:pt x="0" y="0"/>
                  </a:moveTo>
                  <a:lnTo>
                    <a:pt x="3424431" y="0"/>
                  </a:lnTo>
                  <a:lnTo>
                    <a:pt x="3424431" y="1181428"/>
                  </a:lnTo>
                  <a:lnTo>
                    <a:pt x="0" y="11814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0289407" y="0"/>
              <a:ext cx="3424430" cy="1181428"/>
            </a:xfrm>
            <a:custGeom>
              <a:avLst/>
              <a:gdLst/>
              <a:ahLst/>
              <a:cxnLst/>
              <a:rect l="l" t="t" r="r" b="b"/>
              <a:pathLst>
                <a:path w="3424430" h="1181428">
                  <a:moveTo>
                    <a:pt x="0" y="0"/>
                  </a:moveTo>
                  <a:lnTo>
                    <a:pt x="3424430" y="0"/>
                  </a:lnTo>
                  <a:lnTo>
                    <a:pt x="3424430" y="1181428"/>
                  </a:lnTo>
                  <a:lnTo>
                    <a:pt x="0" y="11814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3729954" y="0"/>
              <a:ext cx="3424430" cy="1181428"/>
            </a:xfrm>
            <a:custGeom>
              <a:avLst/>
              <a:gdLst/>
              <a:ahLst/>
              <a:cxnLst/>
              <a:rect l="l" t="t" r="r" b="b"/>
              <a:pathLst>
                <a:path w="3424430" h="1181428">
                  <a:moveTo>
                    <a:pt x="0" y="0"/>
                  </a:moveTo>
                  <a:lnTo>
                    <a:pt x="3424430" y="0"/>
                  </a:lnTo>
                  <a:lnTo>
                    <a:pt x="3424430" y="1181428"/>
                  </a:lnTo>
                  <a:lnTo>
                    <a:pt x="0" y="11814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7170500" y="0"/>
              <a:ext cx="3424430" cy="1181428"/>
            </a:xfrm>
            <a:custGeom>
              <a:avLst/>
              <a:gdLst/>
              <a:ahLst/>
              <a:cxnLst/>
              <a:rect l="l" t="t" r="r" b="b"/>
              <a:pathLst>
                <a:path w="3424430" h="1181428">
                  <a:moveTo>
                    <a:pt x="0" y="0"/>
                  </a:moveTo>
                  <a:lnTo>
                    <a:pt x="3424431" y="0"/>
                  </a:lnTo>
                  <a:lnTo>
                    <a:pt x="3424431" y="1181428"/>
                  </a:lnTo>
                  <a:lnTo>
                    <a:pt x="0" y="11814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20611047" y="0"/>
              <a:ext cx="3424430" cy="1181428"/>
            </a:xfrm>
            <a:custGeom>
              <a:avLst/>
              <a:gdLst/>
              <a:ahLst/>
              <a:cxnLst/>
              <a:rect l="l" t="t" r="r" b="b"/>
              <a:pathLst>
                <a:path w="3424430" h="1181428">
                  <a:moveTo>
                    <a:pt x="0" y="0"/>
                  </a:moveTo>
                  <a:lnTo>
                    <a:pt x="3424430" y="0"/>
                  </a:lnTo>
                  <a:lnTo>
                    <a:pt x="3424430" y="1181428"/>
                  </a:lnTo>
                  <a:lnTo>
                    <a:pt x="0" y="11814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2" name="Group 12"/>
          <p:cNvGrpSpPr/>
          <p:nvPr/>
        </p:nvGrpSpPr>
        <p:grpSpPr>
          <a:xfrm>
            <a:off x="220266" y="2119419"/>
            <a:ext cx="6695108" cy="6719738"/>
            <a:chOff x="0" y="0"/>
            <a:chExt cx="1763321" cy="1769808"/>
          </a:xfrm>
        </p:grpSpPr>
        <p:sp>
          <p:nvSpPr>
            <p:cNvPr id="13" name="Freeform 13"/>
            <p:cNvSpPr/>
            <p:nvPr/>
          </p:nvSpPr>
          <p:spPr>
            <a:xfrm>
              <a:off x="0" y="0"/>
              <a:ext cx="1763321" cy="1769807"/>
            </a:xfrm>
            <a:custGeom>
              <a:avLst/>
              <a:gdLst/>
              <a:ahLst/>
              <a:cxnLst/>
              <a:rect l="l" t="t" r="r" b="b"/>
              <a:pathLst>
                <a:path w="1763321" h="1769807">
                  <a:moveTo>
                    <a:pt x="58974" y="0"/>
                  </a:moveTo>
                  <a:lnTo>
                    <a:pt x="1704347" y="0"/>
                  </a:lnTo>
                  <a:cubicBezTo>
                    <a:pt x="1736917" y="0"/>
                    <a:pt x="1763321" y="26404"/>
                    <a:pt x="1763321" y="58974"/>
                  </a:cubicBezTo>
                  <a:lnTo>
                    <a:pt x="1763321" y="1710833"/>
                  </a:lnTo>
                  <a:cubicBezTo>
                    <a:pt x="1763321" y="1743404"/>
                    <a:pt x="1736917" y="1769807"/>
                    <a:pt x="1704347" y="1769807"/>
                  </a:cubicBezTo>
                  <a:lnTo>
                    <a:pt x="58974" y="1769807"/>
                  </a:lnTo>
                  <a:cubicBezTo>
                    <a:pt x="26404" y="1769807"/>
                    <a:pt x="0" y="1743404"/>
                    <a:pt x="0" y="1710833"/>
                  </a:cubicBezTo>
                  <a:lnTo>
                    <a:pt x="0" y="58974"/>
                  </a:lnTo>
                  <a:cubicBezTo>
                    <a:pt x="0" y="26404"/>
                    <a:pt x="26404" y="0"/>
                    <a:pt x="58974" y="0"/>
                  </a:cubicBezTo>
                  <a:close/>
                </a:path>
              </a:pathLst>
            </a:custGeom>
            <a:solidFill>
              <a:srgbClr val="FFECA7"/>
            </a:solidFill>
          </p:spPr>
        </p:sp>
        <p:sp>
          <p:nvSpPr>
            <p:cNvPr id="14" name="TextBox 14"/>
            <p:cNvSpPr txBox="1"/>
            <p:nvPr/>
          </p:nvSpPr>
          <p:spPr>
            <a:xfrm>
              <a:off x="0" y="-9525"/>
              <a:ext cx="1763321" cy="1779333"/>
            </a:xfrm>
            <a:prstGeom prst="rect">
              <a:avLst/>
            </a:prstGeom>
          </p:spPr>
          <p:txBody>
            <a:bodyPr lIns="50800" tIns="50800" rIns="50800" bIns="50800" rtlCol="0" anchor="ctr"/>
            <a:lstStyle/>
            <a:p>
              <a:pPr algn="ctr">
                <a:lnSpc>
                  <a:spcPts val="3145"/>
                </a:lnSpc>
              </a:pPr>
              <a:endParaRPr/>
            </a:p>
          </p:txBody>
        </p:sp>
      </p:grpSp>
      <p:grpSp>
        <p:nvGrpSpPr>
          <p:cNvPr id="15" name="Group 15"/>
          <p:cNvGrpSpPr/>
          <p:nvPr/>
        </p:nvGrpSpPr>
        <p:grpSpPr>
          <a:xfrm>
            <a:off x="4764477" y="196651"/>
            <a:ext cx="8828001" cy="1444939"/>
            <a:chOff x="0" y="0"/>
            <a:chExt cx="2952510" cy="483257"/>
          </a:xfrm>
        </p:grpSpPr>
        <p:sp>
          <p:nvSpPr>
            <p:cNvPr id="16" name="Freeform 16"/>
            <p:cNvSpPr/>
            <p:nvPr/>
          </p:nvSpPr>
          <p:spPr>
            <a:xfrm>
              <a:off x="0" y="0"/>
              <a:ext cx="2952510" cy="483257"/>
            </a:xfrm>
            <a:custGeom>
              <a:avLst/>
              <a:gdLst/>
              <a:ahLst/>
              <a:cxnLst/>
              <a:rect l="l" t="t" r="r" b="b"/>
              <a:pathLst>
                <a:path w="2952510" h="483257">
                  <a:moveTo>
                    <a:pt x="44726" y="0"/>
                  </a:moveTo>
                  <a:lnTo>
                    <a:pt x="2907784" y="0"/>
                  </a:lnTo>
                  <a:cubicBezTo>
                    <a:pt x="2932486" y="0"/>
                    <a:pt x="2952510" y="20024"/>
                    <a:pt x="2952510" y="44726"/>
                  </a:cubicBezTo>
                  <a:lnTo>
                    <a:pt x="2952510" y="438532"/>
                  </a:lnTo>
                  <a:cubicBezTo>
                    <a:pt x="2952510" y="450394"/>
                    <a:pt x="2947798" y="461770"/>
                    <a:pt x="2939410" y="470158"/>
                  </a:cubicBezTo>
                  <a:cubicBezTo>
                    <a:pt x="2931022" y="478545"/>
                    <a:pt x="2919646" y="483257"/>
                    <a:pt x="2907784" y="483257"/>
                  </a:cubicBezTo>
                  <a:lnTo>
                    <a:pt x="44726" y="483257"/>
                  </a:lnTo>
                  <a:cubicBezTo>
                    <a:pt x="20024" y="483257"/>
                    <a:pt x="0" y="463233"/>
                    <a:pt x="0" y="438532"/>
                  </a:cubicBezTo>
                  <a:lnTo>
                    <a:pt x="0" y="44726"/>
                  </a:lnTo>
                  <a:cubicBezTo>
                    <a:pt x="0" y="32864"/>
                    <a:pt x="4712" y="21488"/>
                    <a:pt x="13100" y="13100"/>
                  </a:cubicBezTo>
                  <a:cubicBezTo>
                    <a:pt x="21488" y="4712"/>
                    <a:pt x="32864" y="0"/>
                    <a:pt x="44726" y="0"/>
                  </a:cubicBezTo>
                  <a:close/>
                </a:path>
              </a:pathLst>
            </a:custGeom>
            <a:solidFill>
              <a:srgbClr val="F1C116"/>
            </a:solidFill>
          </p:spPr>
        </p:sp>
        <p:sp>
          <p:nvSpPr>
            <p:cNvPr id="17" name="TextBox 17"/>
            <p:cNvSpPr txBox="1"/>
            <p:nvPr/>
          </p:nvSpPr>
          <p:spPr>
            <a:xfrm>
              <a:off x="0" y="-9525"/>
              <a:ext cx="2952510" cy="492782"/>
            </a:xfrm>
            <a:prstGeom prst="rect">
              <a:avLst/>
            </a:prstGeom>
          </p:spPr>
          <p:txBody>
            <a:bodyPr lIns="40004" tIns="40004" rIns="40004" bIns="40004" rtlCol="0" anchor="ctr"/>
            <a:lstStyle/>
            <a:p>
              <a:pPr algn="ctr">
                <a:lnSpc>
                  <a:spcPts val="3145"/>
                </a:lnSpc>
              </a:pPr>
              <a:endParaRPr/>
            </a:p>
          </p:txBody>
        </p:sp>
      </p:grpSp>
      <p:sp>
        <p:nvSpPr>
          <p:cNvPr id="18" name="Freeform 18"/>
          <p:cNvSpPr/>
          <p:nvPr/>
        </p:nvSpPr>
        <p:spPr>
          <a:xfrm>
            <a:off x="7146584" y="3780728"/>
            <a:ext cx="11427914" cy="1698560"/>
          </a:xfrm>
          <a:custGeom>
            <a:avLst/>
            <a:gdLst/>
            <a:ahLst/>
            <a:cxnLst/>
            <a:rect l="l" t="t" r="r" b="b"/>
            <a:pathLst>
              <a:path w="11427914" h="1698560">
                <a:moveTo>
                  <a:pt x="0" y="0"/>
                </a:moveTo>
                <a:lnTo>
                  <a:pt x="11427914" y="0"/>
                </a:lnTo>
                <a:lnTo>
                  <a:pt x="11427914" y="1698560"/>
                </a:lnTo>
                <a:lnTo>
                  <a:pt x="0" y="1698560"/>
                </a:lnTo>
                <a:lnTo>
                  <a:pt x="0" y="0"/>
                </a:lnTo>
                <a:close/>
              </a:path>
            </a:pathLst>
          </a:custGeom>
          <a:blipFill>
            <a:blip r:embed="rId8"/>
            <a:stretch>
              <a:fillRect/>
            </a:stretch>
          </a:blipFill>
        </p:spPr>
      </p:sp>
      <p:sp>
        <p:nvSpPr>
          <p:cNvPr id="19" name="TextBox 19"/>
          <p:cNvSpPr txBox="1"/>
          <p:nvPr/>
        </p:nvSpPr>
        <p:spPr>
          <a:xfrm>
            <a:off x="508370" y="2783713"/>
            <a:ext cx="6118900" cy="4257675"/>
          </a:xfrm>
          <a:prstGeom prst="rect">
            <a:avLst/>
          </a:prstGeom>
        </p:spPr>
        <p:txBody>
          <a:bodyPr lIns="0" tIns="0" rIns="0" bIns="0" rtlCol="0" anchor="t">
            <a:spAutoFit/>
          </a:bodyPr>
          <a:lstStyle/>
          <a:p>
            <a:pPr algn="just">
              <a:lnSpc>
                <a:spcPts val="4200"/>
              </a:lnSpc>
            </a:pPr>
            <a:r>
              <a:rPr lang="en-US" sz="3000">
                <a:solidFill>
                  <a:srgbClr val="000000"/>
                </a:solidFill>
                <a:latin typeface="Glacial Indifference"/>
              </a:rPr>
              <a:t>2. Normalisasi Data:</a:t>
            </a:r>
          </a:p>
          <a:p>
            <a:pPr algn="just">
              <a:lnSpc>
                <a:spcPts val="4200"/>
              </a:lnSpc>
            </a:pPr>
            <a:endParaRPr lang="en-US" sz="3000">
              <a:solidFill>
                <a:srgbClr val="000000"/>
              </a:solidFill>
              <a:latin typeface="Glacial Indifference"/>
            </a:endParaRPr>
          </a:p>
          <a:p>
            <a:pPr algn="just">
              <a:lnSpc>
                <a:spcPts val="4200"/>
              </a:lnSpc>
            </a:pPr>
            <a:r>
              <a:rPr lang="en-US" sz="3000">
                <a:solidFill>
                  <a:srgbClr val="000000"/>
                </a:solidFill>
                <a:latin typeface="Glacial Indifference"/>
              </a:rPr>
              <a:t>Melakukan normalisasi data dengan membagi nilai piksel setiap gambar dengan 255.0 untuk mengubah rentang nilai piksel menjadi antara 0 dan 1 menggunakan metode data.map(lambda x, y: (x/255.0, y)).</a:t>
            </a:r>
          </a:p>
        </p:txBody>
      </p:sp>
      <p:sp>
        <p:nvSpPr>
          <p:cNvPr id="20" name="TextBox 20"/>
          <p:cNvSpPr txBox="1"/>
          <p:nvPr/>
        </p:nvSpPr>
        <p:spPr>
          <a:xfrm>
            <a:off x="4874904" y="91902"/>
            <a:ext cx="8717574" cy="1550180"/>
          </a:xfrm>
          <a:prstGeom prst="rect">
            <a:avLst/>
          </a:prstGeom>
        </p:spPr>
        <p:txBody>
          <a:bodyPr lIns="0" tIns="0" rIns="0" bIns="0" rtlCol="0" anchor="t">
            <a:spAutoFit/>
          </a:bodyPr>
          <a:lstStyle/>
          <a:p>
            <a:pPr algn="ctr">
              <a:lnSpc>
                <a:spcPts val="12783"/>
              </a:lnSpc>
            </a:pPr>
            <a:r>
              <a:rPr lang="en-US" sz="9130">
                <a:solidFill>
                  <a:srgbClr val="020202"/>
                </a:solidFill>
                <a:latin typeface="Bright Retro"/>
              </a:rPr>
              <a:t>NORMALISASI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2823</Words>
  <Application>Microsoft Office PowerPoint</Application>
  <PresentationFormat>Custom</PresentationFormat>
  <Paragraphs>187</Paragraphs>
  <Slides>46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Code Pro</vt:lpstr>
      <vt:lpstr>Glacial Indifference Bold</vt:lpstr>
      <vt:lpstr>Glacial Indifference</vt:lpstr>
      <vt:lpstr>Glacial Indifference Semi-Bold</vt:lpstr>
      <vt:lpstr>Arsenica Antiqua Bold</vt:lpstr>
      <vt:lpstr>Fredoka One</vt:lpstr>
      <vt:lpstr>Open Sauce</vt:lpstr>
      <vt:lpstr>Calibri</vt:lpstr>
      <vt:lpstr>Arial</vt:lpstr>
      <vt:lpstr>Bright Retro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Laporan UAS_B_SB 4</dc:title>
  <cp:lastModifiedBy>IDELIA JONATHAN</cp:lastModifiedBy>
  <cp:revision>2</cp:revision>
  <dcterms:created xsi:type="dcterms:W3CDTF">2006-08-16T00:00:00Z</dcterms:created>
  <dcterms:modified xsi:type="dcterms:W3CDTF">2023-12-22T16:04:27Z</dcterms:modified>
  <dc:identifier>DAF3lzTt5_I</dc:identifier>
</cp:coreProperties>
</file>